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284" r:id="rId2"/>
    <p:sldId id="285" r:id="rId3"/>
    <p:sldId id="286" r:id="rId4"/>
    <p:sldId id="287" r:id="rId5"/>
    <p:sldId id="263" r:id="rId6"/>
    <p:sldId id="256" r:id="rId7"/>
    <p:sldId id="257" r:id="rId8"/>
    <p:sldId id="258" r:id="rId9"/>
    <p:sldId id="259" r:id="rId10"/>
    <p:sldId id="260" r:id="rId11"/>
    <p:sldId id="261" r:id="rId12"/>
    <p:sldId id="262" r:id="rId13"/>
    <p:sldId id="264" r:id="rId14"/>
    <p:sldId id="265" r:id="rId15"/>
    <p:sldId id="266" r:id="rId16"/>
    <p:sldId id="267" r:id="rId17"/>
    <p:sldId id="289" r:id="rId18"/>
    <p:sldId id="268" r:id="rId19"/>
    <p:sldId id="269" r:id="rId20"/>
    <p:sldId id="270" r:id="rId21"/>
    <p:sldId id="272" r:id="rId22"/>
    <p:sldId id="273" r:id="rId23"/>
    <p:sldId id="274" r:id="rId24"/>
    <p:sldId id="275" r:id="rId25"/>
    <p:sldId id="276" r:id="rId26"/>
    <p:sldId id="277" r:id="rId27"/>
    <p:sldId id="278" r:id="rId28"/>
    <p:sldId id="279" r:id="rId29"/>
    <p:sldId id="280" r:id="rId30"/>
    <p:sldId id="281" r:id="rId31"/>
    <p:sldId id="282" r:id="rId32"/>
    <p:sldId id="290" r:id="rId33"/>
    <p:sldId id="288" r:id="rId3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1767F37-A0AC-4CF6-B293-979B063D396B}">
          <p14:sldIdLst>
            <p14:sldId id="284"/>
            <p14:sldId id="285"/>
            <p14:sldId id="286"/>
            <p14:sldId id="287"/>
            <p14:sldId id="263"/>
            <p14:sldId id="256"/>
            <p14:sldId id="257"/>
            <p14:sldId id="258"/>
            <p14:sldId id="259"/>
            <p14:sldId id="260"/>
            <p14:sldId id="261"/>
            <p14:sldId id="262"/>
            <p14:sldId id="264"/>
            <p14:sldId id="265"/>
            <p14:sldId id="266"/>
            <p14:sldId id="267"/>
            <p14:sldId id="289"/>
            <p14:sldId id="268"/>
            <p14:sldId id="269"/>
            <p14:sldId id="270"/>
            <p14:sldId id="272"/>
            <p14:sldId id="273"/>
            <p14:sldId id="274"/>
            <p14:sldId id="275"/>
            <p14:sldId id="276"/>
            <p14:sldId id="277"/>
            <p14:sldId id="278"/>
            <p14:sldId id="279"/>
            <p14:sldId id="280"/>
            <p14:sldId id="281"/>
            <p14:sldId id="282"/>
            <p14:sldId id="290"/>
          </p14:sldIdLst>
        </p14:section>
        <p14:section name="Untitled Section" id="{2BE28628-ECC1-43A4-9DE4-08FDA3631B4C}">
          <p14:sldIdLst>
            <p14:sldId id="288"/>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4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1" d="100"/>
          <a:sy n="71" d="100"/>
        </p:scale>
        <p:origin x="-113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3457EB7B-F4FA-4A9E-B86D-CD428233FCF3}" type="datetimeFigureOut">
              <a:rPr lang="fa-IR" smtClean="0"/>
              <a:t>11/26/1443</a:t>
            </a:fld>
            <a:endParaRPr lang="fa-IR"/>
          </a:p>
        </p:txBody>
      </p:sp>
      <p:sp>
        <p:nvSpPr>
          <p:cNvPr id="16" name="Slide Number Placeholder 15"/>
          <p:cNvSpPr>
            <a:spLocks noGrp="1"/>
          </p:cNvSpPr>
          <p:nvPr>
            <p:ph type="sldNum" sz="quarter" idx="11"/>
          </p:nvPr>
        </p:nvSpPr>
        <p:spPr/>
        <p:txBody>
          <a:bodyPr/>
          <a:lstStyle/>
          <a:p>
            <a:fld id="{CCB42E45-0F56-46F7-9362-D541C439FD50}" type="slidenum">
              <a:rPr lang="fa-IR" smtClean="0"/>
              <a:t>‹#›</a:t>
            </a:fld>
            <a:endParaRPr lang="fa-IR"/>
          </a:p>
        </p:txBody>
      </p:sp>
      <p:sp>
        <p:nvSpPr>
          <p:cNvPr id="17" name="Footer Placeholder 16"/>
          <p:cNvSpPr>
            <a:spLocks noGrp="1"/>
          </p:cNvSpPr>
          <p:nvPr>
            <p:ph type="ftr" sz="quarter" idx="12"/>
          </p:nvPr>
        </p:nvSpPr>
        <p:spPr/>
        <p:txBody>
          <a:bodyPr/>
          <a:lstStyle/>
          <a:p>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57EB7B-F4FA-4A9E-B86D-CD428233FCF3}" type="datetimeFigureOut">
              <a:rPr lang="fa-IR" smtClean="0"/>
              <a:t>11/26/1443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CB42E45-0F56-46F7-9362-D541C439FD50}"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57EB7B-F4FA-4A9E-B86D-CD428233FCF3}" type="datetimeFigureOut">
              <a:rPr lang="fa-IR" smtClean="0"/>
              <a:t>11/26/1443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CB42E45-0F56-46F7-9362-D541C439FD50}"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3457EB7B-F4FA-4A9E-B86D-CD428233FCF3}" type="datetimeFigureOut">
              <a:rPr lang="fa-IR" smtClean="0"/>
              <a:t>11/26/1443</a:t>
            </a:fld>
            <a:endParaRPr lang="fa-IR"/>
          </a:p>
        </p:txBody>
      </p:sp>
      <p:sp>
        <p:nvSpPr>
          <p:cNvPr id="15" name="Slide Number Placeholder 14"/>
          <p:cNvSpPr>
            <a:spLocks noGrp="1"/>
          </p:cNvSpPr>
          <p:nvPr>
            <p:ph type="sldNum" sz="quarter" idx="15"/>
          </p:nvPr>
        </p:nvSpPr>
        <p:spPr/>
        <p:txBody>
          <a:bodyPr/>
          <a:lstStyle>
            <a:lvl1pPr algn="ctr">
              <a:defRPr/>
            </a:lvl1pPr>
          </a:lstStyle>
          <a:p>
            <a:fld id="{CCB42E45-0F56-46F7-9362-D541C439FD50}" type="slidenum">
              <a:rPr lang="fa-IR" smtClean="0"/>
              <a:t>‹#›</a:t>
            </a:fld>
            <a:endParaRPr lang="fa-IR"/>
          </a:p>
        </p:txBody>
      </p:sp>
      <p:sp>
        <p:nvSpPr>
          <p:cNvPr id="16" name="Footer Placeholder 15"/>
          <p:cNvSpPr>
            <a:spLocks noGrp="1"/>
          </p:cNvSpPr>
          <p:nvPr>
            <p:ph type="ftr" sz="quarter" idx="16"/>
          </p:nvPr>
        </p:nvSpPr>
        <p:spPr/>
        <p:txBody>
          <a:bodyPr/>
          <a:lstStyle/>
          <a:p>
            <a:endParaRPr lang="fa-IR"/>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457EB7B-F4FA-4A9E-B86D-CD428233FCF3}" type="datetimeFigureOut">
              <a:rPr lang="fa-IR" smtClean="0"/>
              <a:t>11/26/1443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CB42E45-0F56-46F7-9362-D541C439FD50}" type="slidenum">
              <a:rPr lang="fa-IR" smtClean="0"/>
              <a:t>‹#›</a:t>
            </a:fld>
            <a:endParaRPr lang="fa-IR"/>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457EB7B-F4FA-4A9E-B86D-CD428233FCF3}" type="datetimeFigureOut">
              <a:rPr lang="fa-IR" smtClean="0"/>
              <a:t>11/26/1443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CB42E45-0F56-46F7-9362-D541C439FD50}" type="slidenum">
              <a:rPr lang="fa-IR" smtClean="0"/>
              <a:t>‹#›</a:t>
            </a:fld>
            <a:endParaRPr lang="fa-IR"/>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CB42E45-0F56-46F7-9362-D541C439FD50}" type="slidenum">
              <a:rPr lang="fa-IR" smtClean="0"/>
              <a:t>‹#›</a:t>
            </a:fld>
            <a:endParaRPr lang="fa-IR"/>
          </a:p>
        </p:txBody>
      </p:sp>
      <p:sp>
        <p:nvSpPr>
          <p:cNvPr id="8" name="Footer Placeholder 7"/>
          <p:cNvSpPr>
            <a:spLocks noGrp="1"/>
          </p:cNvSpPr>
          <p:nvPr>
            <p:ph type="ftr" sz="quarter" idx="11"/>
          </p:nvPr>
        </p:nvSpPr>
        <p:spPr/>
        <p:txBody>
          <a:bodyPr/>
          <a:lstStyle/>
          <a:p>
            <a:endParaRPr lang="fa-IR"/>
          </a:p>
        </p:txBody>
      </p:sp>
      <p:sp>
        <p:nvSpPr>
          <p:cNvPr id="7" name="Date Placeholder 6"/>
          <p:cNvSpPr>
            <a:spLocks noGrp="1"/>
          </p:cNvSpPr>
          <p:nvPr>
            <p:ph type="dt" sz="half" idx="10"/>
          </p:nvPr>
        </p:nvSpPr>
        <p:spPr/>
        <p:txBody>
          <a:bodyPr/>
          <a:lstStyle/>
          <a:p>
            <a:fld id="{3457EB7B-F4FA-4A9E-B86D-CD428233FCF3}" type="datetimeFigureOut">
              <a:rPr lang="fa-IR" smtClean="0"/>
              <a:t>11/26/1443</a:t>
            </a:fld>
            <a:endParaRPr lang="fa-IR"/>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457EB7B-F4FA-4A9E-B86D-CD428233FCF3}" type="datetimeFigureOut">
              <a:rPr lang="fa-IR" smtClean="0"/>
              <a:t>11/26/1443</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CB42E45-0F56-46F7-9362-D541C439FD50}" type="slidenum">
              <a:rPr lang="fa-IR" smtClean="0"/>
              <a:t>‹#›</a:t>
            </a:fld>
            <a:endParaRPr lang="fa-IR"/>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7EB7B-F4FA-4A9E-B86D-CD428233FCF3}" type="datetimeFigureOut">
              <a:rPr lang="fa-IR" smtClean="0"/>
              <a:t>11/26/1443</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CB42E45-0F56-46F7-9362-D541C439FD50}"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3457EB7B-F4FA-4A9E-B86D-CD428233FCF3}" type="datetimeFigureOut">
              <a:rPr lang="fa-IR" smtClean="0"/>
              <a:t>11/26/1443</a:t>
            </a:fld>
            <a:endParaRPr lang="fa-IR"/>
          </a:p>
        </p:txBody>
      </p:sp>
      <p:sp>
        <p:nvSpPr>
          <p:cNvPr id="9" name="Slide Number Placeholder 8"/>
          <p:cNvSpPr>
            <a:spLocks noGrp="1"/>
          </p:cNvSpPr>
          <p:nvPr>
            <p:ph type="sldNum" sz="quarter" idx="15"/>
          </p:nvPr>
        </p:nvSpPr>
        <p:spPr/>
        <p:txBody>
          <a:bodyPr/>
          <a:lstStyle/>
          <a:p>
            <a:fld id="{CCB42E45-0F56-46F7-9362-D541C439FD50}" type="slidenum">
              <a:rPr lang="fa-IR" smtClean="0"/>
              <a:t>‹#›</a:t>
            </a:fld>
            <a:endParaRPr lang="fa-IR"/>
          </a:p>
        </p:txBody>
      </p:sp>
      <p:sp>
        <p:nvSpPr>
          <p:cNvPr id="10" name="Footer Placeholder 9"/>
          <p:cNvSpPr>
            <a:spLocks noGrp="1"/>
          </p:cNvSpPr>
          <p:nvPr>
            <p:ph type="ftr" sz="quarter" idx="16"/>
          </p:nvPr>
        </p:nvSpPr>
        <p:spPr/>
        <p:txBody>
          <a:bodyPr/>
          <a:lstStyle/>
          <a:p>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3457EB7B-F4FA-4A9E-B86D-CD428233FCF3}" type="datetimeFigureOut">
              <a:rPr lang="fa-IR" smtClean="0"/>
              <a:t>11/26/1443</a:t>
            </a:fld>
            <a:endParaRPr lang="fa-IR"/>
          </a:p>
        </p:txBody>
      </p:sp>
      <p:sp>
        <p:nvSpPr>
          <p:cNvPr id="9" name="Slide Number Placeholder 8"/>
          <p:cNvSpPr>
            <a:spLocks noGrp="1"/>
          </p:cNvSpPr>
          <p:nvPr>
            <p:ph type="sldNum" sz="quarter" idx="11"/>
          </p:nvPr>
        </p:nvSpPr>
        <p:spPr/>
        <p:txBody>
          <a:bodyPr/>
          <a:lstStyle/>
          <a:p>
            <a:fld id="{CCB42E45-0F56-46F7-9362-D541C439FD50}" type="slidenum">
              <a:rPr lang="fa-IR" smtClean="0"/>
              <a:t>‹#›</a:t>
            </a:fld>
            <a:endParaRPr lang="fa-IR"/>
          </a:p>
        </p:txBody>
      </p:sp>
      <p:sp>
        <p:nvSpPr>
          <p:cNvPr id="10" name="Footer Placeholder 9"/>
          <p:cNvSpPr>
            <a:spLocks noGrp="1"/>
          </p:cNvSpPr>
          <p:nvPr>
            <p:ph type="ftr" sz="quarter" idx="12"/>
          </p:nvPr>
        </p:nvSpPr>
        <p:spPr/>
        <p:txBody>
          <a:bodyPr/>
          <a:lstStyle/>
          <a:p>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3457EB7B-F4FA-4A9E-B86D-CD428233FCF3}" type="datetimeFigureOut">
              <a:rPr lang="fa-IR" smtClean="0"/>
              <a:t>11/26/1443</a:t>
            </a:fld>
            <a:endParaRPr lang="fa-I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a-I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CB42E45-0F56-46F7-9362-D541C439FD50}" type="slidenum">
              <a:rPr lang="fa-IR" smtClean="0"/>
              <a:t>‹#›</a:t>
            </a:fld>
            <a:endParaRPr lang="fa-I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1"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r" rtl="1"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r" rtl="1"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r" rtl="1"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r" rtl="1"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r" rtl="1"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11560" y="4077072"/>
            <a:ext cx="8305800" cy="1143000"/>
          </a:xfrm>
        </p:spPr>
        <p:txBody>
          <a:bodyPr/>
          <a:lstStyle/>
          <a:p>
            <a:r>
              <a:rPr lang="fa-IR" sz="2400" b="1" dirty="0" smtClean="0">
                <a:solidFill>
                  <a:schemeClr val="accent1">
                    <a:lumMod val="50000"/>
                  </a:schemeClr>
                </a:solidFill>
              </a:rPr>
              <a:t>دکتر مریم رستمی </a:t>
            </a:r>
          </a:p>
          <a:p>
            <a:r>
              <a:rPr lang="fa-IR" sz="2400" b="1" dirty="0" smtClean="0">
                <a:solidFill>
                  <a:schemeClr val="accent1">
                    <a:lumMod val="50000"/>
                  </a:schemeClr>
                </a:solidFill>
              </a:rPr>
              <a:t>عضو هیات علمی گروه پزشکی اجتماعی </a:t>
            </a:r>
            <a:endParaRPr lang="fa-IR" sz="2400" b="1" dirty="0">
              <a:solidFill>
                <a:schemeClr val="accent1">
                  <a:lumMod val="50000"/>
                </a:schemeClr>
              </a:solidFill>
            </a:endParaRPr>
          </a:p>
        </p:txBody>
      </p:sp>
      <p:sp>
        <p:nvSpPr>
          <p:cNvPr id="3" name="Title 2"/>
          <p:cNvSpPr>
            <a:spLocks noGrp="1"/>
          </p:cNvSpPr>
          <p:nvPr>
            <p:ph type="ctrTitle"/>
          </p:nvPr>
        </p:nvSpPr>
        <p:spPr>
          <a:xfrm>
            <a:off x="467544" y="1700808"/>
            <a:ext cx="8305800" cy="2794244"/>
          </a:xfrm>
          <a:effectLst>
            <a:outerShdw blurRad="50800" dist="38100" dir="13500000" algn="br" rotWithShape="0">
              <a:prstClr val="black">
                <a:alpha val="40000"/>
              </a:prstClr>
            </a:outerShdw>
          </a:effectLst>
        </p:spPr>
        <p:txBody>
          <a:bodyPr/>
          <a:lstStyle/>
          <a:p>
            <a:r>
              <a:rPr lang="fa-IR" sz="6600" dirty="0">
                <a:solidFill>
                  <a:schemeClr val="tx2">
                    <a:lumMod val="25000"/>
                  </a:schemeClr>
                </a:solidFill>
                <a:effectLst/>
              </a:rPr>
              <a:t>چگونگی مدیریت حل یک مشکل بهداشتی</a:t>
            </a:r>
            <a:r>
              <a:rPr lang="en-US" dirty="0">
                <a:effectLst/>
              </a:rPr>
              <a:t/>
            </a:r>
            <a:br>
              <a:rPr lang="en-US" dirty="0">
                <a:effectLst/>
              </a:rPr>
            </a:br>
            <a:endParaRPr lang="fa-IR" dirty="0"/>
          </a:p>
        </p:txBody>
      </p:sp>
    </p:spTree>
    <p:extLst>
      <p:ext uri="{BB962C8B-B14F-4D97-AF65-F5344CB8AC3E}">
        <p14:creationId xmlns:p14="http://schemas.microsoft.com/office/powerpoint/2010/main" val="180666999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sz="3200" b="1" dirty="0">
                <a:solidFill>
                  <a:schemeClr val="accent4">
                    <a:lumMod val="50000"/>
                  </a:schemeClr>
                </a:solidFill>
              </a:rPr>
              <a:t>7- آموزش </a:t>
            </a:r>
            <a:r>
              <a:rPr lang="en-US" sz="3200" b="1" dirty="0">
                <a:solidFill>
                  <a:schemeClr val="accent4">
                    <a:lumMod val="50000"/>
                  </a:schemeClr>
                </a:solidFill>
              </a:rPr>
              <a:t>Education</a:t>
            </a:r>
          </a:p>
          <a:p>
            <a:r>
              <a:rPr lang="fa-IR" sz="3200" b="1" dirty="0">
                <a:solidFill>
                  <a:schemeClr val="accent4">
                    <a:lumMod val="50000"/>
                  </a:schemeClr>
                </a:solidFill>
              </a:rPr>
              <a:t>بررسی میزان با سوادان، تعدادمدارس ، تعداددانش آموزان به تفکیک دختروپسر تعداد کودکستانها ومهدهای کودک .</a:t>
            </a:r>
          </a:p>
          <a:p>
            <a:endParaRPr lang="en-US" sz="3200" b="1" dirty="0">
              <a:solidFill>
                <a:schemeClr val="accent4">
                  <a:lumMod val="50000"/>
                </a:schemeClr>
              </a:solidFill>
            </a:endParaRPr>
          </a:p>
          <a:p>
            <a:r>
              <a:rPr lang="fa-IR" sz="3200" b="1" dirty="0">
                <a:solidFill>
                  <a:schemeClr val="accent4">
                    <a:lumMod val="50000"/>
                  </a:schemeClr>
                </a:solidFill>
              </a:rPr>
              <a:t>8- تفریحات </a:t>
            </a:r>
            <a:r>
              <a:rPr lang="en-US" sz="3200" b="1" dirty="0" err="1">
                <a:solidFill>
                  <a:schemeClr val="accent4">
                    <a:lumMod val="50000"/>
                  </a:schemeClr>
                </a:solidFill>
              </a:rPr>
              <a:t>Recretion</a:t>
            </a:r>
            <a:r>
              <a:rPr lang="fa-IR" sz="1600" b="1" dirty="0"/>
              <a:t> </a:t>
            </a:r>
            <a:r>
              <a:rPr lang="fa-IR" sz="3200" b="1" dirty="0">
                <a:solidFill>
                  <a:schemeClr val="accent4">
                    <a:lumMod val="50000"/>
                  </a:schemeClr>
                </a:solidFill>
              </a:rPr>
              <a:t>بررسی وضعیت تفریحات سالم موجود درمنطقه مثل کتابخانه ها ،پارک ها ،اماکن مذهبی وسالن ها وزمین های ورزشی . </a:t>
            </a:r>
            <a:endParaRPr lang="en-US" sz="3200" b="1" dirty="0">
              <a:solidFill>
                <a:schemeClr val="accent4">
                  <a:lumMod val="50000"/>
                </a:schemeClr>
              </a:solidFill>
            </a:endParaRPr>
          </a:p>
          <a:p>
            <a:r>
              <a:rPr lang="fa-IR" dirty="0" smtClean="0"/>
              <a:t>همه زیر سیستم ها به هم مرتبط  هستند </a:t>
            </a:r>
            <a:endParaRPr lang="fa-IR" dirty="0"/>
          </a:p>
        </p:txBody>
      </p:sp>
      <p:sp>
        <p:nvSpPr>
          <p:cNvPr id="3" name="Title 2"/>
          <p:cNvSpPr>
            <a:spLocks noGrp="1"/>
          </p:cNvSpPr>
          <p:nvPr>
            <p:ph type="title"/>
          </p:nvPr>
        </p:nvSpPr>
        <p:spPr/>
        <p:txBody>
          <a:bodyPr/>
          <a:lstStyle/>
          <a:p>
            <a:endParaRPr lang="fa-IR"/>
          </a:p>
        </p:txBody>
      </p:sp>
    </p:spTree>
    <p:extLst>
      <p:ext uri="{BB962C8B-B14F-4D97-AF65-F5344CB8AC3E}">
        <p14:creationId xmlns:p14="http://schemas.microsoft.com/office/powerpoint/2010/main" val="3993793317"/>
      </p:ext>
    </p:extLst>
  </p:cSld>
  <p:clrMapOvr>
    <a:masterClrMapping/>
  </p:clrMapOvr>
  <p:transition spd="slow">
    <p:plu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412776"/>
            <a:ext cx="8229600" cy="4572000"/>
          </a:xfrm>
        </p:spPr>
        <p:txBody>
          <a:bodyPr/>
          <a:lstStyle/>
          <a:p>
            <a:pPr algn="ctr"/>
            <a:r>
              <a:rPr lang="fa-IR" sz="2800" b="1" dirty="0" smtClean="0">
                <a:solidFill>
                  <a:schemeClr val="accent4">
                    <a:lumMod val="50000"/>
                  </a:schemeClr>
                </a:solidFill>
              </a:rPr>
              <a:t>تعریف </a:t>
            </a:r>
            <a:r>
              <a:rPr lang="fa-IR" sz="2800" b="1" dirty="0">
                <a:solidFill>
                  <a:schemeClr val="accent4">
                    <a:lumMod val="50000"/>
                  </a:schemeClr>
                </a:solidFill>
              </a:rPr>
              <a:t>آنالیز : مطالعه وامتحان داده هاست که شامل مواردزیرخواهدبود </a:t>
            </a:r>
            <a:r>
              <a:rPr lang="fa-IR" dirty="0" smtClean="0">
                <a:solidFill>
                  <a:schemeClr val="accent4">
                    <a:lumMod val="50000"/>
                  </a:schemeClr>
                </a:solidFill>
              </a:rPr>
              <a:t>:</a:t>
            </a:r>
          </a:p>
          <a:p>
            <a:r>
              <a:rPr lang="fa-IR" dirty="0" smtClean="0">
                <a:solidFill>
                  <a:schemeClr val="accent4">
                    <a:lumMod val="50000"/>
                  </a:schemeClr>
                </a:solidFill>
              </a:rPr>
              <a:t> </a:t>
            </a:r>
            <a:endParaRPr lang="en-US" dirty="0">
              <a:solidFill>
                <a:schemeClr val="accent4">
                  <a:lumMod val="50000"/>
                </a:schemeClr>
              </a:solidFill>
            </a:endParaRPr>
          </a:p>
          <a:p>
            <a:r>
              <a:rPr lang="fa-IR" b="1" dirty="0">
                <a:solidFill>
                  <a:schemeClr val="accent4">
                    <a:lumMod val="50000"/>
                  </a:schemeClr>
                </a:solidFill>
              </a:rPr>
              <a:t>1-تعیین نیازهای مربوط به سلامتی جامعه(دررابطه با مسئله انتخاب شده برای حل ) .</a:t>
            </a:r>
            <a:endParaRPr lang="en-US" b="1" dirty="0">
              <a:solidFill>
                <a:schemeClr val="accent4">
                  <a:lumMod val="50000"/>
                </a:schemeClr>
              </a:solidFill>
            </a:endParaRPr>
          </a:p>
          <a:p>
            <a:r>
              <a:rPr lang="fa-IR" b="1" dirty="0">
                <a:solidFill>
                  <a:schemeClr val="accent4">
                    <a:lumMod val="50000"/>
                  </a:schemeClr>
                </a:solidFill>
              </a:rPr>
              <a:t>2- روشن شدن نقاط قوت وضعف دررابطه با آن مسئله .</a:t>
            </a:r>
            <a:endParaRPr lang="en-US" b="1" dirty="0">
              <a:solidFill>
                <a:schemeClr val="accent4">
                  <a:lumMod val="50000"/>
                </a:schemeClr>
              </a:solidFill>
            </a:endParaRPr>
          </a:p>
          <a:p>
            <a:r>
              <a:rPr lang="fa-IR" b="1" dirty="0">
                <a:solidFill>
                  <a:schemeClr val="accent4">
                    <a:lumMod val="50000"/>
                  </a:schemeClr>
                </a:solidFill>
              </a:rPr>
              <a:t>3- عوامل ایجادکننده </a:t>
            </a:r>
            <a:r>
              <a:rPr lang="fa-IR" b="1" dirty="0" smtClean="0">
                <a:solidFill>
                  <a:schemeClr val="accent4">
                    <a:lumMod val="50000"/>
                  </a:schemeClr>
                </a:solidFill>
              </a:rPr>
              <a:t>یا لااقل </a:t>
            </a:r>
            <a:r>
              <a:rPr lang="fa-IR" b="1" dirty="0">
                <a:solidFill>
                  <a:schemeClr val="accent4">
                    <a:lumMod val="50000"/>
                  </a:schemeClr>
                </a:solidFill>
              </a:rPr>
              <a:t>موثردرایجادمحرک ها .</a:t>
            </a:r>
            <a:endParaRPr lang="en-US" b="1" dirty="0">
              <a:solidFill>
                <a:schemeClr val="accent4">
                  <a:lumMod val="50000"/>
                </a:schemeClr>
              </a:solidFill>
            </a:endParaRPr>
          </a:p>
          <a:p>
            <a:r>
              <a:rPr lang="fa-IR" b="1" dirty="0">
                <a:solidFill>
                  <a:schemeClr val="accent4">
                    <a:lumMod val="50000"/>
                  </a:schemeClr>
                </a:solidFill>
              </a:rPr>
              <a:t>4- چگونگی عکس العمل جامعه .</a:t>
            </a:r>
            <a:endParaRPr lang="en-US" b="1" dirty="0">
              <a:solidFill>
                <a:schemeClr val="accent4">
                  <a:lumMod val="50000"/>
                </a:schemeClr>
              </a:solidFill>
            </a:endParaRPr>
          </a:p>
          <a:p>
            <a:r>
              <a:rPr lang="fa-IR" b="1" dirty="0">
                <a:solidFill>
                  <a:schemeClr val="accent4">
                    <a:lumMod val="50000"/>
                  </a:schemeClr>
                </a:solidFill>
              </a:rPr>
              <a:t>5- </a:t>
            </a:r>
            <a:r>
              <a:rPr lang="fa-IR" b="1" dirty="0" smtClean="0">
                <a:solidFill>
                  <a:schemeClr val="accent4">
                    <a:lumMod val="50000"/>
                  </a:schemeClr>
                </a:solidFill>
              </a:rPr>
              <a:t>روند برخورد </a:t>
            </a:r>
            <a:r>
              <a:rPr lang="fa-IR" b="1" dirty="0">
                <a:solidFill>
                  <a:schemeClr val="accent4">
                    <a:lumMod val="50000"/>
                  </a:schemeClr>
                </a:solidFill>
              </a:rPr>
              <a:t>سیستم شبکه با مسئله مورد نظر</a:t>
            </a:r>
          </a:p>
        </p:txBody>
      </p:sp>
      <p:sp>
        <p:nvSpPr>
          <p:cNvPr id="3" name="Title 2"/>
          <p:cNvSpPr>
            <a:spLocks noGrp="1"/>
          </p:cNvSpPr>
          <p:nvPr>
            <p:ph type="title"/>
          </p:nvPr>
        </p:nvSpPr>
        <p:spPr>
          <a:xfrm>
            <a:off x="539552" y="-99392"/>
            <a:ext cx="8229600" cy="1219200"/>
          </a:xfrm>
        </p:spPr>
        <p:txBody>
          <a:bodyPr>
            <a:normAutofit/>
          </a:bodyPr>
          <a:lstStyle/>
          <a:p>
            <a:r>
              <a:rPr lang="fa-IR" sz="3200" dirty="0">
                <a:solidFill>
                  <a:srgbClr val="C00000"/>
                </a:solidFill>
              </a:rPr>
              <a:t>آنالیزداده ها (تجزیه وتحلیل نتایج جمع آوری شده ازارزیابی </a:t>
            </a:r>
            <a:r>
              <a:rPr lang="fa-IR" sz="3200" dirty="0" smtClean="0">
                <a:solidFill>
                  <a:srgbClr val="C00000"/>
                </a:solidFill>
              </a:rPr>
              <a:t>)</a:t>
            </a:r>
            <a:endParaRPr lang="en-US" sz="3200" dirty="0">
              <a:solidFill>
                <a:srgbClr val="C00000"/>
              </a:solidFill>
            </a:endParaRPr>
          </a:p>
        </p:txBody>
      </p:sp>
    </p:spTree>
    <p:extLst>
      <p:ext uri="{BB962C8B-B14F-4D97-AF65-F5344CB8AC3E}">
        <p14:creationId xmlns:p14="http://schemas.microsoft.com/office/powerpoint/2010/main" val="2858233251"/>
      </p:ext>
    </p:extLst>
  </p:cSld>
  <p:clrMapOvr>
    <a:masterClrMapping/>
  </p:clrMapOvr>
  <mc:AlternateContent xmlns:mc="http://schemas.openxmlformats.org/markup-compatibility/2006">
    <mc:Choice xmlns:p14="http://schemas.microsoft.com/office/powerpoint/2010/main" Requires="p14">
      <p:transition spd="slow" p14:dur="3900">
        <p14:glitter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76672"/>
            <a:ext cx="8229600" cy="6192688"/>
          </a:xfrm>
        </p:spPr>
        <p:txBody>
          <a:bodyPr>
            <a:normAutofit fontScale="92500"/>
          </a:bodyPr>
          <a:lstStyle/>
          <a:p>
            <a:r>
              <a:rPr lang="fa-IR" dirty="0"/>
              <a:t>به منظور آنالیزاطلاعات حاصل ازارزیابی جامعه مراحل زیربایستی انجام گیرد : </a:t>
            </a:r>
            <a:endParaRPr lang="en-US" dirty="0"/>
          </a:p>
          <a:p>
            <a:r>
              <a:rPr lang="fa-IR" sz="3000" b="1" dirty="0">
                <a:solidFill>
                  <a:srgbClr val="FF0000"/>
                </a:solidFill>
              </a:rPr>
              <a:t>مرحله اول </a:t>
            </a:r>
            <a:r>
              <a:rPr lang="fa-IR" sz="3000" b="1" dirty="0" smtClean="0">
                <a:solidFill>
                  <a:srgbClr val="FF0000"/>
                </a:solidFill>
              </a:rPr>
              <a:t>:</a:t>
            </a:r>
          </a:p>
          <a:p>
            <a:r>
              <a:rPr lang="fa-IR" b="1" dirty="0" smtClean="0">
                <a:solidFill>
                  <a:schemeClr val="accent4">
                    <a:lumMod val="50000"/>
                  </a:schemeClr>
                </a:solidFill>
              </a:rPr>
              <a:t> </a:t>
            </a:r>
            <a:r>
              <a:rPr lang="fa-IR" dirty="0">
                <a:solidFill>
                  <a:schemeClr val="accent4">
                    <a:lumMod val="50000"/>
                  </a:schemeClr>
                </a:solidFill>
              </a:rPr>
              <a:t>دسته بندی اطلاعات جمع آوری شده </a:t>
            </a:r>
            <a:r>
              <a:rPr lang="fa-IR" dirty="0" smtClean="0">
                <a:solidFill>
                  <a:schemeClr val="accent4">
                    <a:lumMod val="50000"/>
                  </a:schemeClr>
                </a:solidFill>
              </a:rPr>
              <a:t> به </a:t>
            </a:r>
            <a:r>
              <a:rPr lang="fa-IR" dirty="0">
                <a:solidFill>
                  <a:schemeClr val="accent4">
                    <a:lumMod val="50000"/>
                  </a:schemeClr>
                </a:solidFill>
              </a:rPr>
              <a:t>صورت </a:t>
            </a:r>
            <a:r>
              <a:rPr lang="fa-IR" dirty="0" smtClean="0">
                <a:solidFill>
                  <a:schemeClr val="accent4">
                    <a:lumMod val="50000"/>
                  </a:schemeClr>
                </a:solidFill>
              </a:rPr>
              <a:t>زیر:</a:t>
            </a:r>
          </a:p>
          <a:p>
            <a:r>
              <a:rPr lang="fa-IR" dirty="0" smtClean="0">
                <a:solidFill>
                  <a:schemeClr val="accent4">
                    <a:lumMod val="50000"/>
                  </a:schemeClr>
                </a:solidFill>
              </a:rPr>
              <a:t> 1- </a:t>
            </a:r>
            <a:r>
              <a:rPr lang="fa-IR" dirty="0">
                <a:solidFill>
                  <a:schemeClr val="accent4">
                    <a:lumMod val="50000"/>
                  </a:schemeClr>
                </a:solidFill>
              </a:rPr>
              <a:t>مشخصات دموگرافیک : مثل شکل واندازه خانواده ، سن ، جنس، موقعیت وگروههای نژادی و.....</a:t>
            </a:r>
            <a:endParaRPr lang="en-US" dirty="0">
              <a:solidFill>
                <a:schemeClr val="accent4">
                  <a:lumMod val="50000"/>
                </a:schemeClr>
              </a:solidFill>
            </a:endParaRPr>
          </a:p>
          <a:p>
            <a:r>
              <a:rPr lang="fa-IR" dirty="0">
                <a:solidFill>
                  <a:schemeClr val="accent4">
                    <a:lumMod val="50000"/>
                  </a:schemeClr>
                </a:solidFill>
              </a:rPr>
              <a:t>2- مشخصات جغرافیایی مثل حدود مرزها درسطح شهر وروستا ، تراکم خانه ها ، فضاهای عمومی وجاده ها .</a:t>
            </a:r>
            <a:endParaRPr lang="en-US" dirty="0">
              <a:solidFill>
                <a:schemeClr val="accent4">
                  <a:lumMod val="50000"/>
                </a:schemeClr>
              </a:solidFill>
            </a:endParaRPr>
          </a:p>
          <a:p>
            <a:r>
              <a:rPr lang="fa-IR" dirty="0">
                <a:solidFill>
                  <a:schemeClr val="accent4">
                    <a:lumMod val="50000"/>
                  </a:schemeClr>
                </a:solidFill>
              </a:rPr>
              <a:t>3- مشخصات اجتماعی ، اقتصادی مثل دسته بندی فعالیت ها ، مشاغل، درآمدها، میزان تحصیلات افراد ، وضعیت مالکیت ویا اجاره محل سکونت و.......</a:t>
            </a:r>
            <a:endParaRPr lang="en-US" dirty="0">
              <a:solidFill>
                <a:schemeClr val="accent4">
                  <a:lumMod val="50000"/>
                </a:schemeClr>
              </a:solidFill>
            </a:endParaRPr>
          </a:p>
          <a:p>
            <a:r>
              <a:rPr lang="fa-IR" dirty="0">
                <a:solidFill>
                  <a:schemeClr val="accent4">
                    <a:lumMod val="50000"/>
                  </a:schemeClr>
                </a:solidFill>
              </a:rPr>
              <a:t>4- مشخصات سرویس های خدماتی ومراکزبهداشتی درمانی مثل بیمارستانها ، کلینیک ها ومراکز بهداشت روانی و........</a:t>
            </a:r>
            <a:endParaRPr lang="en-US" dirty="0">
              <a:solidFill>
                <a:schemeClr val="accent4">
                  <a:lumMod val="50000"/>
                </a:schemeClr>
              </a:solidFill>
            </a:endParaRPr>
          </a:p>
          <a:p>
            <a:r>
              <a:rPr lang="fa-IR" dirty="0">
                <a:solidFill>
                  <a:schemeClr val="accent4">
                    <a:lumMod val="50000"/>
                  </a:schemeClr>
                </a:solidFill>
              </a:rPr>
              <a:t>بدین صورت هرکدام اززیرمجموعه های جامعه آنالیز خواهندشد واجزاءشرکت کننده که هرکدام دارای نقشی دراین زیرمجموعه هستند ، یک دسته خاص را تشکیل می دهند </a:t>
            </a:r>
            <a:r>
              <a:rPr lang="fa-IR" dirty="0" smtClean="0">
                <a:solidFill>
                  <a:schemeClr val="accent4">
                    <a:lumMod val="50000"/>
                  </a:schemeClr>
                </a:solidFill>
              </a:rPr>
              <a:t>ومورد ارزشیابی </a:t>
            </a:r>
            <a:r>
              <a:rPr lang="fa-IR" dirty="0">
                <a:solidFill>
                  <a:schemeClr val="accent4">
                    <a:lumMod val="50000"/>
                  </a:schemeClr>
                </a:solidFill>
              </a:rPr>
              <a:t>(</a:t>
            </a:r>
            <a:r>
              <a:rPr lang="en-US" dirty="0">
                <a:solidFill>
                  <a:schemeClr val="accent4">
                    <a:lumMod val="50000"/>
                  </a:schemeClr>
                </a:solidFill>
              </a:rPr>
              <a:t>Evaluation</a:t>
            </a:r>
            <a:r>
              <a:rPr lang="fa-IR" dirty="0">
                <a:solidFill>
                  <a:schemeClr val="accent4">
                    <a:lumMod val="50000"/>
                  </a:schemeClr>
                </a:solidFill>
              </a:rPr>
              <a:t>) قرار می گیرند. </a:t>
            </a:r>
            <a:endParaRPr lang="en-US" dirty="0">
              <a:solidFill>
                <a:schemeClr val="accent4">
                  <a:lumMod val="50000"/>
                </a:schemeClr>
              </a:solidFill>
            </a:endParaRPr>
          </a:p>
          <a:p>
            <a:endParaRPr lang="fa-IR" dirty="0"/>
          </a:p>
        </p:txBody>
      </p:sp>
      <p:sp>
        <p:nvSpPr>
          <p:cNvPr id="3" name="Title 2"/>
          <p:cNvSpPr>
            <a:spLocks noGrp="1"/>
          </p:cNvSpPr>
          <p:nvPr>
            <p:ph type="title"/>
          </p:nvPr>
        </p:nvSpPr>
        <p:spPr>
          <a:xfrm>
            <a:off x="467544" y="21632"/>
            <a:ext cx="8229600" cy="1219200"/>
          </a:xfrm>
        </p:spPr>
        <p:txBody>
          <a:bodyPr/>
          <a:lstStyle/>
          <a:p>
            <a:endParaRPr lang="fa-IR" dirty="0"/>
          </a:p>
        </p:txBody>
      </p:sp>
    </p:spTree>
    <p:extLst>
      <p:ext uri="{BB962C8B-B14F-4D97-AF65-F5344CB8AC3E}">
        <p14:creationId xmlns:p14="http://schemas.microsoft.com/office/powerpoint/2010/main" val="201763611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279249"/>
            <a:ext cx="8229600" cy="6597352"/>
          </a:xfrm>
        </p:spPr>
        <p:txBody>
          <a:bodyPr>
            <a:noAutofit/>
          </a:bodyPr>
          <a:lstStyle/>
          <a:p>
            <a:pPr algn="just"/>
            <a:r>
              <a:rPr lang="fa-IR" sz="2800" b="1" dirty="0">
                <a:solidFill>
                  <a:srgbClr val="FF0000"/>
                </a:solidFill>
              </a:rPr>
              <a:t>مرحله دوم </a:t>
            </a:r>
            <a:r>
              <a:rPr lang="fa-IR" sz="3600" b="1" dirty="0">
                <a:solidFill>
                  <a:srgbClr val="FF0000"/>
                </a:solidFill>
              </a:rPr>
              <a:t>: </a:t>
            </a:r>
            <a:endParaRPr lang="fa-IR" sz="3600" b="1" dirty="0" smtClean="0">
              <a:solidFill>
                <a:srgbClr val="FF0000"/>
              </a:solidFill>
            </a:endParaRPr>
          </a:p>
          <a:p>
            <a:pPr algn="just"/>
            <a:r>
              <a:rPr lang="fa-IR" sz="2800" dirty="0" smtClean="0">
                <a:solidFill>
                  <a:schemeClr val="accent4">
                    <a:lumMod val="50000"/>
                  </a:schemeClr>
                </a:solidFill>
              </a:rPr>
              <a:t>شامل </a:t>
            </a:r>
            <a:r>
              <a:rPr lang="fa-IR" sz="2800" dirty="0">
                <a:solidFill>
                  <a:schemeClr val="accent4">
                    <a:lumMod val="50000"/>
                  </a:schemeClr>
                </a:solidFill>
              </a:rPr>
              <a:t>خلاصه کردن اطلاعات درهردسته </a:t>
            </a:r>
            <a:r>
              <a:rPr lang="fa-IR" sz="2800" dirty="0" smtClean="0">
                <a:solidFill>
                  <a:schemeClr val="accent4">
                    <a:lumMod val="50000"/>
                  </a:schemeClr>
                </a:solidFill>
              </a:rPr>
              <a:t>است. دراین </a:t>
            </a:r>
            <a:r>
              <a:rPr lang="fa-IR" sz="2800" dirty="0">
                <a:solidFill>
                  <a:schemeClr val="accent4">
                    <a:lumMod val="50000"/>
                  </a:schemeClr>
                </a:solidFill>
              </a:rPr>
              <a:t>مرحله می توان داده ها (مطالب ومیزان ها) را بصورت جدول یا نمودارو.....مانند هرم سنی خلاصه نمود .</a:t>
            </a:r>
            <a:endParaRPr lang="en-US" sz="2800" dirty="0">
              <a:solidFill>
                <a:schemeClr val="accent4">
                  <a:lumMod val="50000"/>
                </a:schemeClr>
              </a:solidFill>
            </a:endParaRPr>
          </a:p>
          <a:p>
            <a:pPr algn="just"/>
            <a:r>
              <a:rPr lang="fa-IR" sz="2800" b="1" dirty="0">
                <a:solidFill>
                  <a:srgbClr val="FF0000"/>
                </a:solidFill>
              </a:rPr>
              <a:t>مرحله سوم : </a:t>
            </a:r>
            <a:endParaRPr lang="fa-IR" sz="2800" b="1" dirty="0" smtClean="0">
              <a:solidFill>
                <a:srgbClr val="FF0000"/>
              </a:solidFill>
            </a:endParaRPr>
          </a:p>
          <a:p>
            <a:pPr algn="just"/>
            <a:r>
              <a:rPr lang="fa-IR" sz="2800" dirty="0" smtClean="0">
                <a:solidFill>
                  <a:schemeClr val="accent4">
                    <a:lumMod val="50000"/>
                  </a:schemeClr>
                </a:solidFill>
              </a:rPr>
              <a:t>مشخص </a:t>
            </a:r>
            <a:r>
              <a:rPr lang="fa-IR" sz="2800" dirty="0">
                <a:solidFill>
                  <a:schemeClr val="accent4">
                    <a:lumMod val="50000"/>
                  </a:schemeClr>
                </a:solidFill>
              </a:rPr>
              <a:t>کردن </a:t>
            </a:r>
            <a:r>
              <a:rPr lang="fa-IR" sz="2800" dirty="0" smtClean="0">
                <a:solidFill>
                  <a:schemeClr val="accent4">
                    <a:lumMod val="50000"/>
                  </a:schemeClr>
                </a:solidFill>
              </a:rPr>
              <a:t>خلاءهای </a:t>
            </a:r>
            <a:r>
              <a:rPr lang="fa-IR" sz="2800" dirty="0">
                <a:solidFill>
                  <a:schemeClr val="accent4">
                    <a:lumMod val="50000"/>
                  </a:schemeClr>
                </a:solidFill>
              </a:rPr>
              <a:t>اطلاعاتی است که شامل مشخص نمودن اطلاعات ناهماهنگ وازقلم افتادگی ها می شود گاهی هم به نظر میرسد که اطلاعات نادرست است، بنابراین بررسی دوباره اعتبار منابع اطلاعاتی ضروری است . وجود خلاءهای اطلاعاتی یک امر اجتناب ناپذیر است مثل اشتباهاتی که درثبت اطلاعات اتفاق می </a:t>
            </a:r>
            <a:r>
              <a:rPr lang="fa-IR" sz="2800" dirty="0" smtClean="0">
                <a:solidFill>
                  <a:schemeClr val="accent4">
                    <a:lumMod val="50000"/>
                  </a:schemeClr>
                </a:solidFill>
              </a:rPr>
              <a:t>افتد. *شاید </a:t>
            </a:r>
            <a:r>
              <a:rPr lang="fa-IR" sz="2800" dirty="0">
                <a:solidFill>
                  <a:schemeClr val="accent4">
                    <a:lumMod val="50000"/>
                  </a:schemeClr>
                </a:solidFill>
              </a:rPr>
              <a:t>بهترین کاراین باشد که اطلاعات راازدید یک منتقد تجزیه وتحلیل نماییم وحتی الامکان ازبروز اشتباهات جلوگیری نماییم .</a:t>
            </a:r>
          </a:p>
        </p:txBody>
      </p:sp>
      <p:sp>
        <p:nvSpPr>
          <p:cNvPr id="3" name="Title 2"/>
          <p:cNvSpPr>
            <a:spLocks noGrp="1"/>
          </p:cNvSpPr>
          <p:nvPr>
            <p:ph type="title"/>
          </p:nvPr>
        </p:nvSpPr>
        <p:spPr>
          <a:xfrm>
            <a:off x="457200" y="152400"/>
            <a:ext cx="8229600" cy="396280"/>
          </a:xfrm>
        </p:spPr>
        <p:txBody>
          <a:bodyPr>
            <a:normAutofit fontScale="90000"/>
          </a:bodyPr>
          <a:lstStyle/>
          <a:p>
            <a:endParaRPr lang="fa-IR" dirty="0"/>
          </a:p>
        </p:txBody>
      </p:sp>
    </p:spTree>
    <p:extLst>
      <p:ext uri="{BB962C8B-B14F-4D97-AF65-F5344CB8AC3E}">
        <p14:creationId xmlns:p14="http://schemas.microsoft.com/office/powerpoint/2010/main" val="4250839655"/>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908720"/>
            <a:ext cx="8229600" cy="4572000"/>
          </a:xfrm>
        </p:spPr>
        <p:txBody>
          <a:bodyPr>
            <a:normAutofit fontScale="92500" lnSpcReduction="10000"/>
          </a:bodyPr>
          <a:lstStyle/>
          <a:p>
            <a:r>
              <a:rPr lang="fa-IR" b="1" dirty="0">
                <a:solidFill>
                  <a:srgbClr val="FF0000"/>
                </a:solidFill>
              </a:rPr>
              <a:t>مرحله چهارم : </a:t>
            </a:r>
            <a:endParaRPr lang="fa-IR" b="1" dirty="0" smtClean="0">
              <a:solidFill>
                <a:srgbClr val="FF0000"/>
              </a:solidFill>
            </a:endParaRPr>
          </a:p>
          <a:p>
            <a:pPr algn="just"/>
            <a:r>
              <a:rPr lang="fa-IR" sz="3200" dirty="0" smtClean="0">
                <a:solidFill>
                  <a:schemeClr val="accent4">
                    <a:lumMod val="50000"/>
                  </a:schemeClr>
                </a:solidFill>
              </a:rPr>
              <a:t>آخرین </a:t>
            </a:r>
            <a:r>
              <a:rPr lang="fa-IR" sz="3200" dirty="0">
                <a:solidFill>
                  <a:schemeClr val="accent4">
                    <a:lumMod val="50000"/>
                  </a:schemeClr>
                </a:solidFill>
              </a:rPr>
              <a:t>بخش </a:t>
            </a:r>
            <a:r>
              <a:rPr lang="fa-IR" sz="3200" dirty="0" smtClean="0">
                <a:solidFill>
                  <a:schemeClr val="accent4">
                    <a:lumMod val="50000"/>
                  </a:schemeClr>
                </a:solidFill>
              </a:rPr>
              <a:t>آنالیز، </a:t>
            </a:r>
            <a:r>
              <a:rPr lang="fa-IR" sz="3200" dirty="0">
                <a:solidFill>
                  <a:schemeClr val="accent4">
                    <a:lumMod val="50000"/>
                  </a:schemeClr>
                </a:solidFill>
              </a:rPr>
              <a:t>مرحله نوشتن استنباطات است .دراینجا استنباط رامی توان روند استنتاج منطقی نتایج با استفاده ازشواهد، معنی نمود. </a:t>
            </a:r>
            <a:endParaRPr lang="en-US" sz="3200" dirty="0">
              <a:solidFill>
                <a:schemeClr val="accent4">
                  <a:lumMod val="50000"/>
                </a:schemeClr>
              </a:solidFill>
            </a:endParaRPr>
          </a:p>
          <a:p>
            <a:pPr algn="just"/>
            <a:r>
              <a:rPr lang="fa-IR" sz="3200" dirty="0">
                <a:solidFill>
                  <a:schemeClr val="accent4">
                    <a:lumMod val="50000"/>
                  </a:schemeClr>
                </a:solidFill>
              </a:rPr>
              <a:t>درمرحله استنباط است که تشخیص ها شکل می </a:t>
            </a:r>
            <a:r>
              <a:rPr lang="fa-IR" sz="3200" dirty="0" smtClean="0">
                <a:solidFill>
                  <a:schemeClr val="accent4">
                    <a:lumMod val="50000"/>
                  </a:schemeClr>
                </a:solidFill>
              </a:rPr>
              <a:t>گیرد وفرد برای </a:t>
            </a:r>
            <a:r>
              <a:rPr lang="fa-IR" sz="3200" dirty="0">
                <a:solidFill>
                  <a:schemeClr val="accent4">
                    <a:lumMod val="50000"/>
                  </a:schemeClr>
                </a:solidFill>
              </a:rPr>
              <a:t>تشخیص نهایی مسایل مربوط به سلامتی جامعه آماده می شود </a:t>
            </a:r>
            <a:r>
              <a:rPr lang="fa-IR" sz="3200" dirty="0" smtClean="0">
                <a:solidFill>
                  <a:schemeClr val="accent4">
                    <a:lumMod val="50000"/>
                  </a:schemeClr>
                </a:solidFill>
              </a:rPr>
              <a:t>.</a:t>
            </a:r>
          </a:p>
          <a:p>
            <a:endParaRPr lang="fa-IR" dirty="0" smtClean="0">
              <a:solidFill>
                <a:schemeClr val="accent4">
                  <a:lumMod val="50000"/>
                </a:schemeClr>
              </a:solidFill>
            </a:endParaRPr>
          </a:p>
          <a:p>
            <a:r>
              <a:rPr lang="fa-IR" sz="2800" dirty="0">
                <a:solidFill>
                  <a:schemeClr val="accent4">
                    <a:lumMod val="50000"/>
                  </a:schemeClr>
                </a:solidFill>
              </a:rPr>
              <a:t>جدول 1و2مثالی است ازمراحل آنالیز هسته جامعه ویکی اززیر مجموعه های جامعه (زیرمجموعه امنیت حمل ونقل ) که برای روشن تر موضوع شده است .</a:t>
            </a:r>
            <a:endParaRPr lang="en-US" dirty="0">
              <a:solidFill>
                <a:schemeClr val="accent4">
                  <a:lumMod val="50000"/>
                </a:schemeClr>
              </a:solidFill>
            </a:endParaRPr>
          </a:p>
          <a:p>
            <a:endParaRPr lang="fa-IR" dirty="0"/>
          </a:p>
        </p:txBody>
      </p:sp>
      <p:sp>
        <p:nvSpPr>
          <p:cNvPr id="3" name="Title 2"/>
          <p:cNvSpPr>
            <a:spLocks noGrp="1"/>
          </p:cNvSpPr>
          <p:nvPr>
            <p:ph type="title"/>
          </p:nvPr>
        </p:nvSpPr>
        <p:spPr>
          <a:xfrm>
            <a:off x="467544" y="-171400"/>
            <a:ext cx="8229600" cy="1219200"/>
          </a:xfrm>
        </p:spPr>
        <p:txBody>
          <a:bodyPr/>
          <a:lstStyle/>
          <a:p>
            <a:endParaRPr lang="fa-IR" dirty="0"/>
          </a:p>
        </p:txBody>
      </p:sp>
    </p:spTree>
    <p:extLst>
      <p:ext uri="{BB962C8B-B14F-4D97-AF65-F5344CB8AC3E}">
        <p14:creationId xmlns:p14="http://schemas.microsoft.com/office/powerpoint/2010/main" val="278649084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39493574"/>
              </p:ext>
            </p:extLst>
          </p:nvPr>
        </p:nvGraphicFramePr>
        <p:xfrm>
          <a:off x="683567" y="941241"/>
          <a:ext cx="7848873" cy="5392378"/>
        </p:xfrm>
        <a:graphic>
          <a:graphicData uri="http://schemas.openxmlformats.org/drawingml/2006/table">
            <a:tbl>
              <a:tblPr rtl="1" firstRow="1" firstCol="1" lastRow="1" lastCol="1" bandRow="1" bandCol="1">
                <a:tableStyleId>{5C22544A-7EE6-4342-B048-85BDC9FD1C3A}</a:tableStyleId>
              </a:tblPr>
              <a:tblGrid>
                <a:gridCol w="1776974"/>
                <a:gridCol w="3608835"/>
                <a:gridCol w="2463064"/>
              </a:tblGrid>
              <a:tr h="836672">
                <a:tc>
                  <a:txBody>
                    <a:bodyPr/>
                    <a:lstStyle/>
                    <a:p>
                      <a:pPr algn="ctr" rtl="1">
                        <a:spcAft>
                          <a:spcPts val="0"/>
                        </a:spcAft>
                        <a:tabLst>
                          <a:tab pos="2486025" algn="l"/>
                        </a:tabLst>
                      </a:pPr>
                      <a:r>
                        <a:rPr lang="fa-IR" sz="1800" dirty="0">
                          <a:solidFill>
                            <a:schemeClr val="accent4">
                              <a:lumMod val="50000"/>
                            </a:schemeClr>
                          </a:solidFill>
                          <a:effectLst/>
                        </a:rPr>
                        <a:t>دسته بندی اطلاعات</a:t>
                      </a:r>
                      <a:endParaRPr lang="en-US" sz="1400"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ctr" rtl="1">
                        <a:spcAft>
                          <a:spcPts val="0"/>
                        </a:spcAft>
                        <a:tabLst>
                          <a:tab pos="2486025" algn="l"/>
                        </a:tabLst>
                      </a:pPr>
                      <a:r>
                        <a:rPr lang="fa-IR" sz="1800" dirty="0">
                          <a:solidFill>
                            <a:schemeClr val="accent4">
                              <a:lumMod val="50000"/>
                            </a:schemeClr>
                          </a:solidFill>
                          <a:effectLst/>
                        </a:rPr>
                        <a:t>خلاصه مطالب ومیزان ها</a:t>
                      </a:r>
                      <a:endParaRPr lang="en-US" sz="1400"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ctr" rtl="1">
                        <a:spcAft>
                          <a:spcPts val="0"/>
                        </a:spcAft>
                        <a:tabLst>
                          <a:tab pos="2486025" algn="l"/>
                        </a:tabLst>
                      </a:pPr>
                      <a:r>
                        <a:rPr lang="fa-IR" sz="1800">
                          <a:solidFill>
                            <a:schemeClr val="accent4">
                              <a:lumMod val="50000"/>
                            </a:schemeClr>
                          </a:solidFill>
                          <a:effectLst/>
                        </a:rPr>
                        <a:t>استنباطات</a:t>
                      </a:r>
                      <a:endParaRPr lang="en-US" sz="1400">
                        <a:solidFill>
                          <a:schemeClr val="accent4">
                            <a:lumMod val="50000"/>
                          </a:schemeClr>
                        </a:solidFill>
                        <a:effectLst/>
                      </a:endParaRPr>
                    </a:p>
                    <a:p>
                      <a:pPr algn="ctr" rtl="1">
                        <a:spcAft>
                          <a:spcPts val="0"/>
                        </a:spcAft>
                        <a:tabLst>
                          <a:tab pos="2486025" algn="l"/>
                        </a:tabLst>
                      </a:pPr>
                      <a:r>
                        <a:rPr lang="fa-IR" sz="1800">
                          <a:solidFill>
                            <a:schemeClr val="accent4">
                              <a:lumMod val="50000"/>
                            </a:schemeClr>
                          </a:solidFill>
                          <a:effectLst/>
                        </a:rPr>
                        <a:t> </a:t>
                      </a:r>
                      <a:endParaRPr lang="en-US" sz="140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r>
              <a:tr h="1051316">
                <a:tc>
                  <a:txBody>
                    <a:bodyPr/>
                    <a:lstStyle/>
                    <a:p>
                      <a:pPr algn="ctr" rtl="1">
                        <a:spcAft>
                          <a:spcPts val="0"/>
                        </a:spcAft>
                        <a:tabLst>
                          <a:tab pos="2486025" algn="l"/>
                        </a:tabLst>
                      </a:pPr>
                      <a:r>
                        <a:rPr lang="fa-IR" sz="1800">
                          <a:solidFill>
                            <a:schemeClr val="accent4">
                              <a:lumMod val="50000"/>
                            </a:schemeClr>
                          </a:solidFill>
                          <a:effectLst/>
                        </a:rPr>
                        <a:t>تاریخ آن جامعه</a:t>
                      </a:r>
                      <a:endParaRPr lang="en-US" sz="140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tabLst>
                          <a:tab pos="2486025" algn="l"/>
                        </a:tabLst>
                      </a:pPr>
                      <a:r>
                        <a:rPr lang="fa-IR" sz="1800" b="1" dirty="0">
                          <a:solidFill>
                            <a:schemeClr val="accent4">
                              <a:lumMod val="50000"/>
                            </a:schemeClr>
                          </a:solidFill>
                          <a:effectLst/>
                        </a:rPr>
                        <a:t>اختلافات فرهنگی وقومی ، تجدید وتعمیر ادارات وخانه ها ، روندانقلاب ووقایع غرورآفرین ووقایع نگران کننده دیگر</a:t>
                      </a:r>
                      <a:endParaRPr lang="en-US" sz="1400" b="1"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tabLst>
                          <a:tab pos="2486025" algn="l"/>
                        </a:tabLst>
                      </a:pPr>
                      <a:r>
                        <a:rPr lang="fa-IR" sz="1800">
                          <a:solidFill>
                            <a:schemeClr val="accent4">
                              <a:lumMod val="50000"/>
                            </a:schemeClr>
                          </a:solidFill>
                          <a:effectLst/>
                        </a:rPr>
                        <a:t>  حیات دوباره جامعه </a:t>
                      </a:r>
                      <a:endParaRPr lang="en-US" sz="1400">
                        <a:solidFill>
                          <a:schemeClr val="accent4">
                            <a:lumMod val="50000"/>
                          </a:schemeClr>
                        </a:solidFill>
                        <a:effectLst/>
                      </a:endParaRPr>
                    </a:p>
                    <a:p>
                      <a:pPr algn="justLow" rtl="1">
                        <a:spcAft>
                          <a:spcPts val="0"/>
                        </a:spcAft>
                        <a:tabLst>
                          <a:tab pos="2486025" algn="l"/>
                        </a:tabLst>
                      </a:pPr>
                      <a:r>
                        <a:rPr lang="fa-IR" sz="1800">
                          <a:solidFill>
                            <a:schemeClr val="accent4">
                              <a:lumMod val="50000"/>
                            </a:schemeClr>
                          </a:solidFill>
                          <a:effectLst/>
                        </a:rPr>
                        <a:t>    افتخارات جامعه </a:t>
                      </a:r>
                      <a:endParaRPr lang="en-US" sz="140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r>
              <a:tr h="3504390">
                <a:tc>
                  <a:txBody>
                    <a:bodyPr/>
                    <a:lstStyle/>
                    <a:p>
                      <a:pPr algn="r" rtl="1">
                        <a:spcAft>
                          <a:spcPts val="0"/>
                        </a:spcAft>
                        <a:tabLst>
                          <a:tab pos="2486025" algn="l"/>
                        </a:tabLst>
                      </a:pPr>
                      <a:r>
                        <a:rPr lang="fa-IR" sz="1800" dirty="0">
                          <a:solidFill>
                            <a:schemeClr val="accent4">
                              <a:lumMod val="50000"/>
                            </a:schemeClr>
                          </a:solidFill>
                          <a:effectLst/>
                        </a:rPr>
                        <a:t>   دموگرافی : </a:t>
                      </a:r>
                      <a:endParaRPr lang="en-US" sz="1400" dirty="0">
                        <a:solidFill>
                          <a:schemeClr val="accent4">
                            <a:lumMod val="50000"/>
                          </a:schemeClr>
                        </a:solidFill>
                        <a:effectLst/>
                      </a:endParaRPr>
                    </a:p>
                    <a:p>
                      <a:pPr algn="r" rtl="1">
                        <a:spcAft>
                          <a:spcPts val="0"/>
                        </a:spcAft>
                      </a:pPr>
                      <a:r>
                        <a:rPr lang="fa-IR" sz="1800" dirty="0">
                          <a:solidFill>
                            <a:schemeClr val="accent4">
                              <a:lumMod val="50000"/>
                            </a:schemeClr>
                          </a:solidFill>
                          <a:effectLst/>
                        </a:rPr>
                        <a:t>       سن </a:t>
                      </a:r>
                      <a:endParaRPr lang="en-US" sz="1400" dirty="0">
                        <a:solidFill>
                          <a:schemeClr val="accent4">
                            <a:lumMod val="50000"/>
                          </a:schemeClr>
                        </a:solidFill>
                        <a:effectLst/>
                      </a:endParaRPr>
                    </a:p>
                    <a:p>
                      <a:pPr algn="r" rtl="1">
                        <a:spcAft>
                          <a:spcPts val="0"/>
                        </a:spcAft>
                      </a:pPr>
                      <a:r>
                        <a:rPr lang="fa-IR" sz="1800" dirty="0">
                          <a:solidFill>
                            <a:schemeClr val="accent4">
                              <a:lumMod val="50000"/>
                            </a:schemeClr>
                          </a:solidFill>
                          <a:effectLst/>
                        </a:rPr>
                        <a:t> </a:t>
                      </a:r>
                      <a:endParaRPr lang="en-US" sz="1400" dirty="0">
                        <a:solidFill>
                          <a:schemeClr val="accent4">
                            <a:lumMod val="50000"/>
                          </a:schemeClr>
                        </a:solidFill>
                        <a:effectLst/>
                      </a:endParaRPr>
                    </a:p>
                    <a:p>
                      <a:pPr algn="r" rtl="1">
                        <a:spcAft>
                          <a:spcPts val="0"/>
                        </a:spcAft>
                      </a:pPr>
                      <a:r>
                        <a:rPr lang="fa-IR" sz="1800" dirty="0">
                          <a:solidFill>
                            <a:schemeClr val="accent4">
                              <a:lumMod val="50000"/>
                            </a:schemeClr>
                          </a:solidFill>
                          <a:effectLst/>
                        </a:rPr>
                        <a:t> </a:t>
                      </a:r>
                      <a:endParaRPr lang="en-US" sz="1400" dirty="0">
                        <a:solidFill>
                          <a:schemeClr val="accent4">
                            <a:lumMod val="50000"/>
                          </a:schemeClr>
                        </a:solidFill>
                        <a:effectLst/>
                      </a:endParaRPr>
                    </a:p>
                    <a:p>
                      <a:pPr algn="r" rtl="1">
                        <a:spcAft>
                          <a:spcPts val="0"/>
                        </a:spcAft>
                      </a:pPr>
                      <a:r>
                        <a:rPr lang="fa-IR" sz="1800" dirty="0">
                          <a:solidFill>
                            <a:schemeClr val="accent4">
                              <a:lumMod val="50000"/>
                            </a:schemeClr>
                          </a:solidFill>
                          <a:effectLst/>
                        </a:rPr>
                        <a:t>    خلاء اطلاعاتی </a:t>
                      </a:r>
                      <a:endParaRPr lang="en-US" sz="1400" dirty="0">
                        <a:solidFill>
                          <a:schemeClr val="accent4">
                            <a:lumMod val="50000"/>
                          </a:schemeClr>
                        </a:solidFill>
                        <a:effectLst/>
                      </a:endParaRPr>
                    </a:p>
                    <a:p>
                      <a:pPr algn="r" rtl="1">
                        <a:spcAft>
                          <a:spcPts val="0"/>
                        </a:spcAft>
                      </a:pPr>
                      <a:r>
                        <a:rPr lang="fa-IR" sz="1800" dirty="0">
                          <a:solidFill>
                            <a:schemeClr val="accent4">
                              <a:lumMod val="50000"/>
                            </a:schemeClr>
                          </a:solidFill>
                          <a:effectLst/>
                        </a:rPr>
                        <a:t> </a:t>
                      </a:r>
                      <a:endParaRPr lang="en-US" sz="1400" dirty="0">
                        <a:solidFill>
                          <a:schemeClr val="accent4">
                            <a:lumMod val="50000"/>
                          </a:schemeClr>
                        </a:solidFill>
                        <a:effectLst/>
                      </a:endParaRPr>
                    </a:p>
                    <a:p>
                      <a:pPr algn="r" rtl="1">
                        <a:spcAft>
                          <a:spcPts val="0"/>
                        </a:spcAft>
                      </a:pPr>
                      <a:r>
                        <a:rPr lang="fa-IR" sz="1800" dirty="0">
                          <a:solidFill>
                            <a:schemeClr val="accent4">
                              <a:lumMod val="50000"/>
                            </a:schemeClr>
                          </a:solidFill>
                          <a:effectLst/>
                        </a:rPr>
                        <a:t> </a:t>
                      </a:r>
                      <a:endParaRPr lang="en-US" sz="1400" dirty="0">
                        <a:solidFill>
                          <a:schemeClr val="accent4">
                            <a:lumMod val="50000"/>
                          </a:schemeClr>
                        </a:solidFill>
                        <a:effectLst/>
                      </a:endParaRPr>
                    </a:p>
                    <a:p>
                      <a:pPr algn="r" rtl="1">
                        <a:spcAft>
                          <a:spcPts val="0"/>
                        </a:spcAft>
                      </a:pPr>
                      <a:r>
                        <a:rPr lang="fa-IR" sz="1800" dirty="0">
                          <a:solidFill>
                            <a:schemeClr val="accent4">
                              <a:lumMod val="50000"/>
                            </a:schemeClr>
                          </a:solidFill>
                          <a:effectLst/>
                        </a:rPr>
                        <a:t>     جنس </a:t>
                      </a:r>
                      <a:endParaRPr lang="en-US" sz="1400"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tabLst>
                          <a:tab pos="2486025" algn="l"/>
                        </a:tabLst>
                      </a:pPr>
                      <a:r>
                        <a:rPr lang="fa-IR" sz="1800" dirty="0" smtClean="0">
                          <a:solidFill>
                            <a:schemeClr val="accent4">
                              <a:lumMod val="50000"/>
                            </a:schemeClr>
                          </a:solidFill>
                          <a:effectLst/>
                        </a:rPr>
                        <a:t>42/5% </a:t>
                      </a:r>
                      <a:r>
                        <a:rPr lang="fa-IR" sz="1800" dirty="0">
                          <a:solidFill>
                            <a:schemeClr val="accent4">
                              <a:lumMod val="50000"/>
                            </a:schemeClr>
                          </a:solidFill>
                          <a:effectLst/>
                        </a:rPr>
                        <a:t>جمعیت کمتراز19سال </a:t>
                      </a:r>
                      <a:endParaRPr lang="en-US" sz="1400" dirty="0">
                        <a:solidFill>
                          <a:schemeClr val="accent4">
                            <a:lumMod val="50000"/>
                          </a:schemeClr>
                        </a:solidFill>
                        <a:effectLst/>
                      </a:endParaRPr>
                    </a:p>
                    <a:p>
                      <a:pPr algn="justLow" rtl="1">
                        <a:spcAft>
                          <a:spcPts val="0"/>
                        </a:spcAft>
                        <a:tabLst>
                          <a:tab pos="2486025" algn="l"/>
                        </a:tabLst>
                      </a:pPr>
                      <a:r>
                        <a:rPr lang="fa-IR" sz="1800" dirty="0" smtClean="0">
                          <a:solidFill>
                            <a:schemeClr val="accent4">
                              <a:lumMod val="50000"/>
                            </a:schemeClr>
                          </a:solidFill>
                          <a:effectLst/>
                        </a:rPr>
                        <a:t>43</a:t>
                      </a:r>
                      <a:r>
                        <a:rPr lang="fa-IR" sz="1800" dirty="0">
                          <a:solidFill>
                            <a:schemeClr val="accent4">
                              <a:lumMod val="50000"/>
                            </a:schemeClr>
                          </a:solidFill>
                          <a:effectLst/>
                        </a:rPr>
                        <a:t>% جمعیت </a:t>
                      </a:r>
                      <a:r>
                        <a:rPr lang="fa-IR" sz="1800" dirty="0" smtClean="0">
                          <a:solidFill>
                            <a:schemeClr val="accent4">
                              <a:lumMod val="50000"/>
                            </a:schemeClr>
                          </a:solidFill>
                          <a:effectLst/>
                        </a:rPr>
                        <a:t>65-19سال</a:t>
                      </a:r>
                      <a:endParaRPr lang="en-US" sz="1400" dirty="0">
                        <a:solidFill>
                          <a:schemeClr val="accent4">
                            <a:lumMod val="50000"/>
                          </a:schemeClr>
                        </a:solidFill>
                        <a:effectLst/>
                      </a:endParaRPr>
                    </a:p>
                    <a:p>
                      <a:pPr algn="justLow" rtl="1">
                        <a:spcAft>
                          <a:spcPts val="0"/>
                        </a:spcAft>
                        <a:tabLst>
                          <a:tab pos="2486025" algn="l"/>
                        </a:tabLst>
                      </a:pPr>
                      <a:r>
                        <a:rPr lang="fa-IR" sz="1800" dirty="0">
                          <a:solidFill>
                            <a:schemeClr val="accent4">
                              <a:lumMod val="50000"/>
                            </a:schemeClr>
                          </a:solidFill>
                          <a:effectLst/>
                        </a:rPr>
                        <a:t>،</a:t>
                      </a:r>
                      <a:r>
                        <a:rPr lang="fa-IR" sz="1800" dirty="0" smtClean="0">
                          <a:solidFill>
                            <a:schemeClr val="accent4">
                              <a:lumMod val="50000"/>
                            </a:schemeClr>
                          </a:solidFill>
                          <a:effectLst/>
                        </a:rPr>
                        <a:t>14/5% </a:t>
                      </a:r>
                      <a:r>
                        <a:rPr lang="fa-IR" sz="1800" dirty="0">
                          <a:solidFill>
                            <a:schemeClr val="accent4">
                              <a:lumMod val="50000"/>
                            </a:schemeClr>
                          </a:solidFill>
                          <a:effectLst/>
                        </a:rPr>
                        <a:t>جمعیت </a:t>
                      </a:r>
                      <a:r>
                        <a:rPr lang="fa-IR" sz="1800" dirty="0" smtClean="0">
                          <a:solidFill>
                            <a:schemeClr val="accent4">
                              <a:lumMod val="50000"/>
                            </a:schemeClr>
                          </a:solidFill>
                          <a:effectLst/>
                        </a:rPr>
                        <a:t>بیشتراز 65سال</a:t>
                      </a:r>
                    </a:p>
                    <a:p>
                      <a:pPr algn="justLow" rtl="1">
                        <a:spcAft>
                          <a:spcPts val="0"/>
                        </a:spcAft>
                        <a:tabLst>
                          <a:tab pos="2486025" algn="l"/>
                        </a:tabLst>
                      </a:pPr>
                      <a:endParaRPr lang="en-US" sz="1400" dirty="0">
                        <a:solidFill>
                          <a:schemeClr val="accent4">
                            <a:lumMod val="50000"/>
                          </a:schemeClr>
                        </a:solidFill>
                        <a:effectLst/>
                      </a:endParaRPr>
                    </a:p>
                    <a:p>
                      <a:pPr algn="justLow" rtl="1">
                        <a:spcAft>
                          <a:spcPts val="0"/>
                        </a:spcAft>
                      </a:pPr>
                      <a:r>
                        <a:rPr lang="fa-IR" sz="1800" dirty="0">
                          <a:solidFill>
                            <a:schemeClr val="accent4">
                              <a:lumMod val="50000"/>
                            </a:schemeClr>
                          </a:solidFill>
                          <a:effectLst/>
                        </a:rPr>
                        <a:t>نیازبه اطلاعات ازسال 1360برای مشخص کردن اینکه آیا اطلاعات ثابت بوده یا تغییرکرده </a:t>
                      </a:r>
                      <a:endParaRPr lang="en-US" sz="1400" dirty="0">
                        <a:solidFill>
                          <a:schemeClr val="accent4">
                            <a:lumMod val="50000"/>
                          </a:schemeClr>
                        </a:solidFill>
                        <a:effectLst/>
                      </a:endParaRPr>
                    </a:p>
                    <a:p>
                      <a:pPr algn="r" rtl="1">
                        <a:spcAft>
                          <a:spcPts val="0"/>
                        </a:spcAft>
                      </a:pPr>
                      <a:r>
                        <a:rPr lang="fa-IR" sz="1800" dirty="0">
                          <a:solidFill>
                            <a:schemeClr val="accent4">
                              <a:lumMod val="50000"/>
                            </a:schemeClr>
                          </a:solidFill>
                          <a:effectLst/>
                        </a:rPr>
                        <a:t> </a:t>
                      </a:r>
                      <a:endParaRPr lang="en-US" sz="1400" dirty="0">
                        <a:solidFill>
                          <a:schemeClr val="accent4">
                            <a:lumMod val="50000"/>
                          </a:schemeClr>
                        </a:solidFill>
                        <a:effectLst/>
                      </a:endParaRPr>
                    </a:p>
                    <a:p>
                      <a:pPr algn="justLow" rtl="1">
                        <a:spcAft>
                          <a:spcPts val="0"/>
                        </a:spcAft>
                      </a:pPr>
                      <a:r>
                        <a:rPr lang="fa-IR" sz="1800" dirty="0">
                          <a:solidFill>
                            <a:schemeClr val="accent4">
                              <a:lumMod val="50000"/>
                            </a:schemeClr>
                          </a:solidFill>
                          <a:effectLst/>
                        </a:rPr>
                        <a:t>48% جمعیت </a:t>
                      </a:r>
                      <a:r>
                        <a:rPr lang="fa-IR" sz="1800" dirty="0" smtClean="0">
                          <a:solidFill>
                            <a:schemeClr val="accent4">
                              <a:lumMod val="50000"/>
                            </a:schemeClr>
                          </a:solidFill>
                          <a:effectLst/>
                        </a:rPr>
                        <a:t>مردهستند</a:t>
                      </a:r>
                      <a:endParaRPr lang="en-US" sz="1400"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tabLst>
                          <a:tab pos="2486025" algn="l"/>
                        </a:tabLst>
                      </a:pPr>
                      <a:r>
                        <a:rPr lang="fa-IR" sz="1800" dirty="0">
                          <a:solidFill>
                            <a:schemeClr val="accent4">
                              <a:lumMod val="50000"/>
                            </a:schemeClr>
                          </a:solidFill>
                          <a:effectLst/>
                        </a:rPr>
                        <a:t>درصد بالای کودکان  ونوجوانان </a:t>
                      </a:r>
                      <a:endParaRPr lang="en-US" sz="1400" dirty="0">
                        <a:solidFill>
                          <a:schemeClr val="accent4">
                            <a:lumMod val="50000"/>
                          </a:schemeClr>
                        </a:solidFill>
                        <a:effectLst/>
                      </a:endParaRPr>
                    </a:p>
                    <a:p>
                      <a:pPr algn="r" rtl="1">
                        <a:spcAft>
                          <a:spcPts val="0"/>
                        </a:spcAft>
                        <a:tabLst>
                          <a:tab pos="2486025" algn="l"/>
                        </a:tabLst>
                      </a:pPr>
                      <a:r>
                        <a:rPr lang="fa-IR" sz="1800" dirty="0">
                          <a:solidFill>
                            <a:schemeClr val="accent4">
                              <a:lumMod val="50000"/>
                            </a:schemeClr>
                          </a:solidFill>
                          <a:effectLst/>
                        </a:rPr>
                        <a:t> </a:t>
                      </a:r>
                      <a:endParaRPr lang="en-US" sz="1400" dirty="0">
                        <a:solidFill>
                          <a:schemeClr val="accent4">
                            <a:lumMod val="50000"/>
                          </a:schemeClr>
                        </a:solidFill>
                        <a:effectLst/>
                      </a:endParaRPr>
                    </a:p>
                    <a:p>
                      <a:pPr algn="justLow" rtl="1">
                        <a:spcAft>
                          <a:spcPts val="0"/>
                        </a:spcAft>
                        <a:tabLst>
                          <a:tab pos="2486025" algn="l"/>
                        </a:tabLst>
                      </a:pPr>
                      <a:r>
                        <a:rPr lang="fa-IR" sz="1800" dirty="0">
                          <a:solidFill>
                            <a:schemeClr val="accent4">
                              <a:lumMod val="50000"/>
                            </a:schemeClr>
                          </a:solidFill>
                          <a:effectLst/>
                        </a:rPr>
                        <a:t>نسبت بالای نیازمندی، درصد</a:t>
                      </a:r>
                      <a:endParaRPr lang="en-US" sz="1400" dirty="0">
                        <a:solidFill>
                          <a:schemeClr val="accent4">
                            <a:lumMod val="50000"/>
                          </a:schemeClr>
                        </a:solidFill>
                        <a:effectLst/>
                      </a:endParaRPr>
                    </a:p>
                    <a:p>
                      <a:pPr algn="justLow" rtl="1">
                        <a:spcAft>
                          <a:spcPts val="0"/>
                        </a:spcAft>
                      </a:pPr>
                      <a:r>
                        <a:rPr lang="fa-IR" sz="1800" dirty="0">
                          <a:solidFill>
                            <a:schemeClr val="accent4">
                              <a:lumMod val="50000"/>
                            </a:schemeClr>
                          </a:solidFill>
                          <a:effectLst/>
                        </a:rPr>
                        <a:t>بالای افرادمسن درمقایسه بامناطق دیگر </a:t>
                      </a:r>
                      <a:endParaRPr lang="en-US" sz="1400" dirty="0">
                        <a:solidFill>
                          <a:schemeClr val="accent4">
                            <a:lumMod val="50000"/>
                          </a:schemeClr>
                        </a:solidFill>
                        <a:effectLst/>
                      </a:endParaRPr>
                    </a:p>
                    <a:p>
                      <a:pPr algn="r" rtl="1">
                        <a:spcAft>
                          <a:spcPts val="0"/>
                        </a:spcAft>
                      </a:pPr>
                      <a:r>
                        <a:rPr lang="fa-IR" sz="1800" dirty="0">
                          <a:solidFill>
                            <a:schemeClr val="accent4">
                              <a:lumMod val="50000"/>
                            </a:schemeClr>
                          </a:solidFill>
                          <a:effectLst/>
                        </a:rPr>
                        <a:t> </a:t>
                      </a:r>
                      <a:endParaRPr lang="en-US" sz="1400" dirty="0">
                        <a:solidFill>
                          <a:schemeClr val="accent4">
                            <a:lumMod val="50000"/>
                          </a:schemeClr>
                        </a:solidFill>
                        <a:effectLst/>
                      </a:endParaRPr>
                    </a:p>
                    <a:p>
                      <a:pPr algn="r" rtl="1">
                        <a:spcAft>
                          <a:spcPts val="0"/>
                        </a:spcAft>
                      </a:pPr>
                      <a:r>
                        <a:rPr lang="fa-IR" sz="1800" dirty="0">
                          <a:solidFill>
                            <a:schemeClr val="accent4">
                              <a:lumMod val="50000"/>
                            </a:schemeClr>
                          </a:solidFill>
                          <a:effectLst/>
                        </a:rPr>
                        <a:t>درصدزنان ومردان برابر است </a:t>
                      </a:r>
                      <a:endParaRPr lang="en-US" sz="1400"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r>
            </a:tbl>
          </a:graphicData>
        </a:graphic>
      </p:graphicFrame>
      <p:sp>
        <p:nvSpPr>
          <p:cNvPr id="3" name="Title 2"/>
          <p:cNvSpPr>
            <a:spLocks noGrp="1"/>
          </p:cNvSpPr>
          <p:nvPr>
            <p:ph type="title"/>
          </p:nvPr>
        </p:nvSpPr>
        <p:spPr>
          <a:xfrm>
            <a:off x="323528" y="-879756"/>
            <a:ext cx="8229600" cy="1844824"/>
          </a:xfrm>
        </p:spPr>
        <p:txBody>
          <a:bodyPr>
            <a:noAutofit/>
          </a:bodyPr>
          <a:lstStyle/>
          <a:p>
            <a:pPr algn="r"/>
            <a:r>
              <a:rPr lang="en-US" sz="2400" dirty="0">
                <a:effectLst/>
              </a:rPr>
              <a:t/>
            </a:r>
            <a:br>
              <a:rPr lang="en-US" sz="2400" dirty="0">
                <a:effectLst/>
              </a:rPr>
            </a:br>
            <a:endParaRPr lang="fa-IR" sz="2400" dirty="0"/>
          </a:p>
        </p:txBody>
      </p:sp>
      <p:sp>
        <p:nvSpPr>
          <p:cNvPr id="5" name="Rectangle 1"/>
          <p:cNvSpPr>
            <a:spLocks noChangeArrowheads="1"/>
          </p:cNvSpPr>
          <p:nvPr/>
        </p:nvSpPr>
        <p:spPr bwMode="auto">
          <a:xfrm>
            <a:off x="2129408" y="-1184649"/>
            <a:ext cx="4968552" cy="2369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71320" tIns="914112" rIns="587190" bIns="91411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2486025" algn="l"/>
              </a:tabLst>
            </a:pPr>
            <a:r>
              <a:rPr kumimoji="0" lang="fa-IR" sz="1600" b="0" i="0" u="none" strike="noStrike" cap="none" normalizeH="0" baseline="0" dirty="0" smtClean="0">
                <a:ln>
                  <a:noFill/>
                </a:ln>
                <a:solidFill>
                  <a:schemeClr val="tx1"/>
                </a:solidFill>
                <a:effectLst/>
                <a:latin typeface="Times New Roman" pitchFamily="18" charset="0"/>
                <a:ea typeface="Times New Roman" pitchFamily="18" charset="0"/>
                <a:cs typeface="B Nazanin" pitchFamily="2" charset="-78"/>
              </a:rPr>
              <a:t/>
            </a:r>
            <a:br>
              <a:rPr kumimoji="0" lang="fa-IR" sz="1600" b="0" i="0" u="none" strike="noStrike" cap="none" normalizeH="0" baseline="0" dirty="0" smtClean="0">
                <a:ln>
                  <a:noFill/>
                </a:ln>
                <a:solidFill>
                  <a:schemeClr val="tx1"/>
                </a:solidFill>
                <a:effectLst/>
                <a:latin typeface="Times New Roman" pitchFamily="18" charset="0"/>
                <a:ea typeface="Times New Roman" pitchFamily="18" charset="0"/>
                <a:cs typeface="B Nazanin" pitchFamily="2" charset="-78"/>
              </a:rPr>
            </a:br>
            <a:endParaRPr kumimoji="0" lang="fa-I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1043608" y="332656"/>
            <a:ext cx="7128792" cy="461665"/>
          </a:xfrm>
          <a:prstGeom prst="rect">
            <a:avLst/>
          </a:prstGeom>
        </p:spPr>
        <p:txBody>
          <a:bodyPr wrap="square">
            <a:spAutoFit/>
          </a:bodyPr>
          <a:lstStyle/>
          <a:p>
            <a:r>
              <a:rPr lang="fa-IR" sz="2400" b="1" dirty="0">
                <a:solidFill>
                  <a:schemeClr val="accent4">
                    <a:lumMod val="50000"/>
                  </a:schemeClr>
                </a:solidFill>
              </a:rPr>
              <a:t>جدول شماره 1- مثال برای آنالیز هسته جامعه</a:t>
            </a:r>
            <a:endParaRPr lang="en-US" sz="2400" b="1" dirty="0">
              <a:solidFill>
                <a:schemeClr val="accent4">
                  <a:lumMod val="50000"/>
                </a:schemeClr>
              </a:solidFill>
            </a:endParaRPr>
          </a:p>
        </p:txBody>
      </p:sp>
    </p:spTree>
    <p:extLst>
      <p:ext uri="{BB962C8B-B14F-4D97-AF65-F5344CB8AC3E}">
        <p14:creationId xmlns:p14="http://schemas.microsoft.com/office/powerpoint/2010/main" val="341633032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86426938"/>
              </p:ext>
            </p:extLst>
          </p:nvPr>
        </p:nvGraphicFramePr>
        <p:xfrm>
          <a:off x="683568" y="692696"/>
          <a:ext cx="7848873" cy="4752528"/>
        </p:xfrm>
        <a:graphic>
          <a:graphicData uri="http://schemas.openxmlformats.org/drawingml/2006/table">
            <a:tbl>
              <a:tblPr rtl="1" firstRow="1" firstCol="1" lastRow="1" lastCol="1" bandRow="1" bandCol="1">
                <a:tableStyleId>{5C22544A-7EE6-4342-B048-85BDC9FD1C3A}</a:tableStyleId>
              </a:tblPr>
              <a:tblGrid>
                <a:gridCol w="2616291"/>
                <a:gridCol w="2616291"/>
                <a:gridCol w="2616291"/>
              </a:tblGrid>
              <a:tr h="408045">
                <a:tc>
                  <a:txBody>
                    <a:bodyPr/>
                    <a:lstStyle/>
                    <a:p>
                      <a:pPr algn="ctr" rtl="1">
                        <a:spcAft>
                          <a:spcPts val="0"/>
                        </a:spcAft>
                      </a:pPr>
                      <a:r>
                        <a:rPr lang="fa-IR" sz="1600" b="1" dirty="0">
                          <a:solidFill>
                            <a:schemeClr val="accent4">
                              <a:lumMod val="50000"/>
                            </a:schemeClr>
                          </a:solidFill>
                          <a:effectLst/>
                        </a:rPr>
                        <a:t>دسته بندی اطلاعات </a:t>
                      </a:r>
                      <a:endParaRPr lang="en-US" sz="1200" b="1"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ctr" rtl="1">
                        <a:spcAft>
                          <a:spcPts val="0"/>
                        </a:spcAft>
                      </a:pPr>
                      <a:r>
                        <a:rPr lang="fa-IR" sz="1600" b="1">
                          <a:solidFill>
                            <a:schemeClr val="accent4">
                              <a:lumMod val="50000"/>
                            </a:schemeClr>
                          </a:solidFill>
                          <a:effectLst/>
                        </a:rPr>
                        <a:t>خلاصه مطالب ومیزانها</a:t>
                      </a:r>
                      <a:endParaRPr lang="en-US" sz="1200" b="1">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ctr" rtl="1">
                        <a:spcAft>
                          <a:spcPts val="0"/>
                        </a:spcAft>
                      </a:pPr>
                      <a:r>
                        <a:rPr lang="fa-IR" sz="1600" b="1">
                          <a:solidFill>
                            <a:schemeClr val="accent4">
                              <a:lumMod val="50000"/>
                            </a:schemeClr>
                          </a:solidFill>
                          <a:effectLst/>
                        </a:rPr>
                        <a:t> استنباطات </a:t>
                      </a:r>
                      <a:endParaRPr lang="en-US" sz="1200" b="1">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r>
              <a:tr h="2016224">
                <a:tc>
                  <a:txBody>
                    <a:bodyPr/>
                    <a:lstStyle/>
                    <a:p>
                      <a:pPr algn="r" rtl="1">
                        <a:spcAft>
                          <a:spcPts val="0"/>
                        </a:spcAft>
                      </a:pPr>
                      <a:r>
                        <a:rPr lang="fa-IR" sz="1600" b="1" dirty="0">
                          <a:solidFill>
                            <a:schemeClr val="accent4">
                              <a:lumMod val="50000"/>
                            </a:schemeClr>
                          </a:solidFill>
                          <a:effectLst/>
                        </a:rPr>
                        <a:t>مراقبت های بهداشتی آبهای جاری </a:t>
                      </a:r>
                      <a:endParaRPr lang="en-US" sz="1200" b="1"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1600" b="1" dirty="0">
                          <a:solidFill>
                            <a:schemeClr val="accent4">
                              <a:lumMod val="50000"/>
                            </a:schemeClr>
                          </a:solidFill>
                          <a:effectLst/>
                        </a:rPr>
                        <a:t>دراین منطقه صنعتی تستهای روتین برای وجود آرسنیک ویا فلزات سنگین درآب انجام نمی شود ،فلوراید درآب آشامیدنی وجود ندارد</a:t>
                      </a:r>
                      <a:endParaRPr lang="en-US" sz="1200" b="1"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1600" b="1">
                          <a:solidFill>
                            <a:schemeClr val="accent4">
                              <a:lumMod val="50000"/>
                            </a:schemeClr>
                          </a:solidFill>
                          <a:effectLst/>
                        </a:rPr>
                        <a:t>درنتیجه عدم تست های روتین برای وجود آرسنیک وفلزات سنگین ، عدم انجام آزمایشهای لازم وفقدان فلوراید درآب آشامیدنی ، بیماریهای مربوطه احتمال وقوع دارد.</a:t>
                      </a:r>
                      <a:endParaRPr lang="en-US" sz="1200" b="1">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r>
              <a:tr h="1344149">
                <a:tc>
                  <a:txBody>
                    <a:bodyPr/>
                    <a:lstStyle/>
                    <a:p>
                      <a:pPr algn="ctr" rtl="1">
                        <a:spcAft>
                          <a:spcPts val="0"/>
                        </a:spcAft>
                      </a:pPr>
                      <a:r>
                        <a:rPr lang="fa-IR" sz="1600" b="1">
                          <a:solidFill>
                            <a:schemeClr val="accent4">
                              <a:lumMod val="50000"/>
                            </a:schemeClr>
                          </a:solidFill>
                          <a:effectLst/>
                        </a:rPr>
                        <a:t>دفع زباله </a:t>
                      </a:r>
                      <a:endParaRPr lang="en-US" sz="1200" b="1">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1600" b="1" dirty="0">
                          <a:solidFill>
                            <a:schemeClr val="accent4">
                              <a:lumMod val="50000"/>
                            </a:schemeClr>
                          </a:solidFill>
                          <a:effectLst/>
                        </a:rPr>
                        <a:t>زباله ها هرروزه جمع آوری نمی شوند زباله ها یک تادوروز درپشت خانه ها باقی می مانند</a:t>
                      </a:r>
                      <a:endParaRPr lang="en-US" sz="1200" b="1"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1600" b="1">
                          <a:solidFill>
                            <a:schemeClr val="accent4">
                              <a:lumMod val="50000"/>
                            </a:schemeClr>
                          </a:solidFill>
                          <a:effectLst/>
                        </a:rPr>
                        <a:t>افزایش آلودگی محیط زیست افرادجامعه وبه ویژه کودکان درمعرض مستقیم بیماریهای ایجادشده توسط زباله ها هستند </a:t>
                      </a:r>
                      <a:endParaRPr lang="en-US" sz="1200" b="1">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r>
              <a:tr h="984110">
                <a:tc>
                  <a:txBody>
                    <a:bodyPr/>
                    <a:lstStyle/>
                    <a:p>
                      <a:pPr algn="ctr" rtl="1">
                        <a:spcAft>
                          <a:spcPts val="0"/>
                        </a:spcAft>
                      </a:pPr>
                      <a:r>
                        <a:rPr lang="fa-IR" sz="1600" b="1">
                          <a:solidFill>
                            <a:schemeClr val="accent4">
                              <a:lumMod val="50000"/>
                            </a:schemeClr>
                          </a:solidFill>
                          <a:effectLst/>
                        </a:rPr>
                        <a:t>امنیت سرویس های حفاظتی </a:t>
                      </a:r>
                      <a:endParaRPr lang="en-US" sz="1200" b="1">
                        <a:solidFill>
                          <a:schemeClr val="accent4">
                            <a:lumMod val="50000"/>
                          </a:schemeClr>
                        </a:solidFill>
                        <a:effectLst/>
                      </a:endParaRPr>
                    </a:p>
                    <a:p>
                      <a:pPr algn="ctr" rtl="1">
                        <a:spcAft>
                          <a:spcPts val="0"/>
                        </a:spcAft>
                      </a:pPr>
                      <a:r>
                        <a:rPr lang="fa-IR" sz="1600" b="1">
                          <a:solidFill>
                            <a:schemeClr val="accent4">
                              <a:lumMod val="50000"/>
                            </a:schemeClr>
                          </a:solidFill>
                          <a:effectLst/>
                        </a:rPr>
                        <a:t>آتش نشانی وپلیس </a:t>
                      </a:r>
                      <a:endParaRPr lang="en-US" sz="1200" b="1">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1600" b="1" dirty="0">
                          <a:solidFill>
                            <a:schemeClr val="accent4">
                              <a:lumMod val="50000"/>
                            </a:schemeClr>
                          </a:solidFill>
                          <a:effectLst/>
                        </a:rPr>
                        <a:t>8حادثه آتش سوزی درطول 90روز به علت بی احتیاطی افراد ، بیشترین موارد جرایم دزدی وسرقت خانه هادرشب </a:t>
                      </a:r>
                      <a:endParaRPr lang="en-US" sz="1200" b="1"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1600" b="1" dirty="0">
                          <a:solidFill>
                            <a:schemeClr val="accent4">
                              <a:lumMod val="50000"/>
                            </a:schemeClr>
                          </a:solidFill>
                          <a:effectLst/>
                        </a:rPr>
                        <a:t>افزایش آتش سوزی ها که اکثرآ به علت بی احتیاطی وعدم اطلاع وآموزش کافی مردم است </a:t>
                      </a:r>
                      <a:endParaRPr lang="en-US" sz="1200" b="1"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r>
            </a:tbl>
          </a:graphicData>
        </a:graphic>
      </p:graphicFrame>
      <p:sp>
        <p:nvSpPr>
          <p:cNvPr id="3" name="Title 2"/>
          <p:cNvSpPr>
            <a:spLocks noGrp="1"/>
          </p:cNvSpPr>
          <p:nvPr>
            <p:ph type="title"/>
          </p:nvPr>
        </p:nvSpPr>
        <p:spPr>
          <a:xfrm>
            <a:off x="467544" y="14699"/>
            <a:ext cx="8229600" cy="1219200"/>
          </a:xfrm>
        </p:spPr>
        <p:txBody>
          <a:bodyPr>
            <a:normAutofit fontScale="90000"/>
          </a:bodyPr>
          <a:lstStyle/>
          <a:p>
            <a:pPr algn="ctr"/>
            <a:r>
              <a:rPr lang="fa-IR" sz="3600" b="1" dirty="0">
                <a:solidFill>
                  <a:schemeClr val="accent4">
                    <a:lumMod val="50000"/>
                  </a:schemeClr>
                </a:solidFill>
                <a:effectLst/>
              </a:rPr>
              <a:t>جدول شماره 2: مثال آنالیز زیرمجموعه امنیت وحمل ونقل</a:t>
            </a:r>
            <a:r>
              <a:rPr lang="en-US" dirty="0">
                <a:effectLst/>
              </a:rPr>
              <a:t/>
            </a:r>
            <a:br>
              <a:rPr lang="en-US" dirty="0">
                <a:effectLst/>
              </a:rPr>
            </a:br>
            <a:endParaRPr lang="fa-IR" dirty="0"/>
          </a:p>
        </p:txBody>
      </p:sp>
    </p:spTree>
    <p:extLst>
      <p:ext uri="{BB962C8B-B14F-4D97-AF65-F5344CB8AC3E}">
        <p14:creationId xmlns:p14="http://schemas.microsoft.com/office/powerpoint/2010/main" val="193954049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sz="2800" dirty="0">
                <a:solidFill>
                  <a:schemeClr val="accent4">
                    <a:lumMod val="50000"/>
                  </a:schemeClr>
                </a:solidFill>
              </a:rPr>
              <a:t>پس ازطی کردن فازتجزیه وتحلیل اطلاعات حاصله توضیحات  وجداول بالا نوبت به تشخیص مسایل مربوط به سلامت که نتیجه جمع بندی تجزیه وتحلیل اطلاعات است ، پیش می آید که ذیلآ توضیح داده می شود.</a:t>
            </a:r>
          </a:p>
          <a:p>
            <a:endParaRPr lang="fa-IR" dirty="0"/>
          </a:p>
        </p:txBody>
      </p:sp>
      <p:sp>
        <p:nvSpPr>
          <p:cNvPr id="3" name="Title 2"/>
          <p:cNvSpPr>
            <a:spLocks noGrp="1"/>
          </p:cNvSpPr>
          <p:nvPr>
            <p:ph type="title"/>
          </p:nvPr>
        </p:nvSpPr>
        <p:spPr/>
        <p:txBody>
          <a:bodyPr/>
          <a:lstStyle/>
          <a:p>
            <a:endParaRPr lang="fa-IR"/>
          </a:p>
        </p:txBody>
      </p:sp>
    </p:spTree>
    <p:extLst>
      <p:ext uri="{BB962C8B-B14F-4D97-AF65-F5344CB8AC3E}">
        <p14:creationId xmlns:p14="http://schemas.microsoft.com/office/powerpoint/2010/main" val="158150284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145360"/>
          </a:xfrm>
        </p:spPr>
        <p:txBody>
          <a:bodyPr>
            <a:normAutofit/>
          </a:bodyPr>
          <a:lstStyle/>
          <a:p>
            <a:r>
              <a:rPr lang="fa-IR" dirty="0" smtClean="0">
                <a:solidFill>
                  <a:schemeClr val="accent4">
                    <a:lumMod val="50000"/>
                  </a:schemeClr>
                </a:solidFill>
              </a:rPr>
              <a:t>تعریف </a:t>
            </a:r>
            <a:r>
              <a:rPr lang="fa-IR" dirty="0">
                <a:solidFill>
                  <a:schemeClr val="accent4">
                    <a:lumMod val="50000"/>
                  </a:schemeClr>
                </a:solidFill>
              </a:rPr>
              <a:t>تشخیص : </a:t>
            </a:r>
            <a:endParaRPr lang="en-US" dirty="0">
              <a:solidFill>
                <a:schemeClr val="accent4">
                  <a:lumMod val="50000"/>
                </a:schemeClr>
              </a:solidFill>
            </a:endParaRPr>
          </a:p>
          <a:p>
            <a:pPr algn="just"/>
            <a:r>
              <a:rPr lang="fa-IR" dirty="0">
                <a:solidFill>
                  <a:schemeClr val="accent4">
                    <a:lumMod val="50000"/>
                  </a:schemeClr>
                </a:solidFill>
              </a:rPr>
              <a:t>تشخیص دستاوردی است که باترکیب وادغام اطلاعات آنالیز ودسته بندی شده حاصل می گردد ، به عبارت دیگر ، توصیف مسایل مشخص شده درجریان آنالیز است که درآن علایم (</a:t>
            </a:r>
            <a:r>
              <a:rPr lang="en-US" dirty="0">
                <a:solidFill>
                  <a:schemeClr val="accent4">
                    <a:lumMod val="50000"/>
                  </a:schemeClr>
                </a:solidFill>
              </a:rPr>
              <a:t>SING</a:t>
            </a:r>
            <a:r>
              <a:rPr lang="fa-IR" dirty="0">
                <a:solidFill>
                  <a:schemeClr val="accent4">
                    <a:lumMod val="50000"/>
                  </a:schemeClr>
                </a:solidFill>
              </a:rPr>
              <a:t> ) ونشانه ها (</a:t>
            </a:r>
            <a:r>
              <a:rPr lang="en-US" dirty="0">
                <a:solidFill>
                  <a:schemeClr val="accent4">
                    <a:lumMod val="50000"/>
                  </a:schemeClr>
                </a:solidFill>
              </a:rPr>
              <a:t>Symptoms </a:t>
            </a:r>
            <a:r>
              <a:rPr lang="fa-IR" dirty="0" smtClean="0">
                <a:solidFill>
                  <a:schemeClr val="accent4">
                    <a:lumMod val="50000"/>
                  </a:schemeClr>
                </a:solidFill>
              </a:rPr>
              <a:t>) </a:t>
            </a:r>
            <a:r>
              <a:rPr lang="fa-IR" dirty="0">
                <a:solidFill>
                  <a:schemeClr val="accent4">
                    <a:lumMod val="50000"/>
                  </a:schemeClr>
                </a:solidFill>
              </a:rPr>
              <a:t>بکارگرفته می شود تاعلل، معین گردد.خلاصه مراحلی که درتشخیص مطرح هستندعبارتند از: </a:t>
            </a:r>
            <a:endParaRPr lang="en-US" dirty="0">
              <a:solidFill>
                <a:schemeClr val="accent4">
                  <a:lumMod val="50000"/>
                </a:schemeClr>
              </a:solidFill>
            </a:endParaRPr>
          </a:p>
          <a:p>
            <a:r>
              <a:rPr lang="fa-IR" dirty="0">
                <a:solidFill>
                  <a:schemeClr val="accent4">
                    <a:lumMod val="50000"/>
                  </a:schemeClr>
                </a:solidFill>
              </a:rPr>
              <a:t>مرحله اول – توصیف داده ها ومستند نمودن شواهد ،علایم ونشانه ها .</a:t>
            </a:r>
            <a:endParaRPr lang="en-US" dirty="0">
              <a:solidFill>
                <a:schemeClr val="accent4">
                  <a:lumMod val="50000"/>
                </a:schemeClr>
              </a:solidFill>
            </a:endParaRPr>
          </a:p>
          <a:p>
            <a:r>
              <a:rPr lang="fa-IR" dirty="0">
                <a:solidFill>
                  <a:schemeClr val="accent4">
                    <a:lumMod val="50000"/>
                  </a:schemeClr>
                </a:solidFill>
              </a:rPr>
              <a:t>مرحله دوم – تعیین علت که باعبارت " مربوط است به " بیان می شود .</a:t>
            </a:r>
            <a:endParaRPr lang="en-US" dirty="0">
              <a:solidFill>
                <a:schemeClr val="accent4">
                  <a:lumMod val="50000"/>
                </a:schemeClr>
              </a:solidFill>
            </a:endParaRPr>
          </a:p>
          <a:p>
            <a:r>
              <a:rPr lang="fa-IR" dirty="0">
                <a:solidFill>
                  <a:schemeClr val="accent4">
                    <a:lumMod val="50000"/>
                  </a:schemeClr>
                </a:solidFill>
              </a:rPr>
              <a:t>مرحله سوم – بیان علایم ونشانه هایی که منعکس کننده تاثیر عوامل برجامعه است وبصورت حساسیت ها، نگرانی ها، وایجادمسایل ظاهر می شود.</a:t>
            </a:r>
            <a:endParaRPr lang="en-US" dirty="0">
              <a:solidFill>
                <a:schemeClr val="accent4">
                  <a:lumMod val="50000"/>
                </a:schemeClr>
              </a:solidFill>
            </a:endParaRPr>
          </a:p>
          <a:p>
            <a:endParaRPr lang="fa-IR" dirty="0"/>
          </a:p>
        </p:txBody>
      </p:sp>
      <p:sp>
        <p:nvSpPr>
          <p:cNvPr id="3" name="Title 2"/>
          <p:cNvSpPr>
            <a:spLocks noGrp="1"/>
          </p:cNvSpPr>
          <p:nvPr>
            <p:ph type="title"/>
          </p:nvPr>
        </p:nvSpPr>
        <p:spPr>
          <a:xfrm>
            <a:off x="539552" y="116632"/>
            <a:ext cx="8229600" cy="1219200"/>
          </a:xfrm>
        </p:spPr>
        <p:txBody>
          <a:bodyPr>
            <a:normAutofit fontScale="90000"/>
          </a:bodyPr>
          <a:lstStyle/>
          <a:p>
            <a:pPr algn="ctr"/>
            <a:r>
              <a:rPr lang="en-US" dirty="0">
                <a:effectLst/>
              </a:rPr>
              <a:t/>
            </a:r>
            <a:br>
              <a:rPr lang="en-US" dirty="0">
                <a:effectLst/>
              </a:rPr>
            </a:br>
            <a:r>
              <a:rPr lang="fa-IR" sz="3600" dirty="0">
                <a:effectLst/>
              </a:rPr>
              <a:t/>
            </a:r>
            <a:br>
              <a:rPr lang="fa-IR" sz="3600" dirty="0">
                <a:effectLst/>
              </a:rPr>
            </a:br>
            <a:r>
              <a:rPr lang="fa-IR" sz="3600" dirty="0">
                <a:solidFill>
                  <a:srgbClr val="C00000"/>
                </a:solidFill>
              </a:rPr>
              <a:t>تشخیص مسایل مربوط به سلامتی جامعه</a:t>
            </a:r>
            <a:r>
              <a:rPr lang="en-US" sz="3600" dirty="0">
                <a:solidFill>
                  <a:srgbClr val="C00000"/>
                </a:solidFill>
              </a:rPr>
              <a:t/>
            </a:r>
            <a:br>
              <a:rPr lang="en-US" sz="3600" dirty="0">
                <a:solidFill>
                  <a:srgbClr val="C00000"/>
                </a:solidFill>
              </a:rPr>
            </a:br>
            <a:r>
              <a:rPr lang="en-US" sz="3600" dirty="0">
                <a:solidFill>
                  <a:srgbClr val="C00000"/>
                </a:solidFill>
              </a:rPr>
              <a:t> 	Community  Health  Problem</a:t>
            </a:r>
            <a:r>
              <a:rPr lang="fa-IR" sz="3600" dirty="0">
                <a:solidFill>
                  <a:srgbClr val="C00000"/>
                </a:solidFill>
              </a:rPr>
              <a:t> </a:t>
            </a:r>
            <a:r>
              <a:rPr lang="en-US" sz="3600" dirty="0">
                <a:solidFill>
                  <a:srgbClr val="C00000"/>
                </a:solidFill>
              </a:rPr>
              <a:t>Diagnosis</a:t>
            </a:r>
          </a:p>
        </p:txBody>
      </p:sp>
    </p:spTree>
    <p:extLst>
      <p:ext uri="{BB962C8B-B14F-4D97-AF65-F5344CB8AC3E}">
        <p14:creationId xmlns:p14="http://schemas.microsoft.com/office/powerpoint/2010/main" val="107605619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93050889"/>
              </p:ext>
            </p:extLst>
          </p:nvPr>
        </p:nvGraphicFramePr>
        <p:xfrm>
          <a:off x="251520" y="908720"/>
          <a:ext cx="8424937" cy="4739317"/>
        </p:xfrm>
        <a:graphic>
          <a:graphicData uri="http://schemas.openxmlformats.org/drawingml/2006/table">
            <a:tbl>
              <a:tblPr rtl="1" firstRow="1" firstCol="1" lastRow="1" lastCol="1" bandRow="1" bandCol="1">
                <a:tableStyleId>{5C22544A-7EE6-4342-B048-85BDC9FD1C3A}</a:tableStyleId>
              </a:tblPr>
              <a:tblGrid>
                <a:gridCol w="1426908"/>
                <a:gridCol w="2879821"/>
                <a:gridCol w="2059104"/>
                <a:gridCol w="2059104"/>
              </a:tblGrid>
              <a:tr h="776917">
                <a:tc>
                  <a:txBody>
                    <a:bodyPr/>
                    <a:lstStyle/>
                    <a:p>
                      <a:pPr algn="r" rtl="1">
                        <a:spcAft>
                          <a:spcPts val="0"/>
                        </a:spcAft>
                      </a:pPr>
                      <a:r>
                        <a:rPr lang="fa-IR" sz="1800" dirty="0">
                          <a:solidFill>
                            <a:schemeClr val="accent4">
                              <a:lumMod val="50000"/>
                            </a:schemeClr>
                          </a:solidFill>
                          <a:effectLst/>
                        </a:rPr>
                        <a:t>       مراحل </a:t>
                      </a:r>
                      <a:endParaRPr lang="en-US" sz="1600" dirty="0">
                        <a:solidFill>
                          <a:schemeClr val="accent4">
                            <a:lumMod val="50000"/>
                          </a:schemeClr>
                        </a:solidFill>
                        <a:effectLst/>
                      </a:endParaRPr>
                    </a:p>
                    <a:p>
                      <a:pPr algn="r" rtl="1">
                        <a:spcAft>
                          <a:spcPts val="0"/>
                        </a:spcAft>
                      </a:pPr>
                      <a:r>
                        <a:rPr lang="fa-IR" sz="1800" dirty="0">
                          <a:solidFill>
                            <a:schemeClr val="accent4">
                              <a:lumMod val="50000"/>
                            </a:schemeClr>
                          </a:solidFill>
                          <a:effectLst/>
                        </a:rPr>
                        <a:t>  فرد – جامعه </a:t>
                      </a:r>
                      <a:endParaRPr lang="en-US" sz="1600"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r" rtl="1">
                        <a:spcAft>
                          <a:spcPts val="0"/>
                        </a:spcAft>
                      </a:pPr>
                      <a:r>
                        <a:rPr lang="fa-IR" sz="1800">
                          <a:solidFill>
                            <a:schemeClr val="accent4">
                              <a:lumMod val="50000"/>
                            </a:schemeClr>
                          </a:solidFill>
                          <a:effectLst/>
                        </a:rPr>
                        <a:t>توصیف داده ها ومستندنمودن علایم ونشانه ها</a:t>
                      </a:r>
                      <a:endParaRPr lang="en-US" sz="160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ctr" rtl="1">
                        <a:spcAft>
                          <a:spcPts val="0"/>
                        </a:spcAft>
                      </a:pPr>
                      <a:r>
                        <a:rPr lang="fa-IR" sz="1800">
                          <a:solidFill>
                            <a:schemeClr val="accent4">
                              <a:lumMod val="50000"/>
                            </a:schemeClr>
                          </a:solidFill>
                          <a:effectLst/>
                        </a:rPr>
                        <a:t>تعیین علت</a:t>
                      </a:r>
                      <a:endParaRPr lang="en-US" sz="160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r" rtl="1">
                        <a:spcAft>
                          <a:spcPts val="0"/>
                        </a:spcAft>
                      </a:pPr>
                      <a:r>
                        <a:rPr lang="fa-IR" sz="1800">
                          <a:solidFill>
                            <a:schemeClr val="accent4">
                              <a:lumMod val="50000"/>
                            </a:schemeClr>
                          </a:solidFill>
                          <a:effectLst/>
                        </a:rPr>
                        <a:t> علایم ونشانه ها</a:t>
                      </a:r>
                      <a:endParaRPr lang="en-US" sz="160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r>
              <a:tr h="1167299">
                <a:tc>
                  <a:txBody>
                    <a:bodyPr/>
                    <a:lstStyle/>
                    <a:p>
                      <a:pPr algn="r" rtl="1">
                        <a:spcAft>
                          <a:spcPts val="0"/>
                        </a:spcAft>
                      </a:pPr>
                      <a:r>
                        <a:rPr lang="fa-IR" sz="2000" dirty="0">
                          <a:solidFill>
                            <a:schemeClr val="accent4">
                              <a:lumMod val="50000"/>
                            </a:schemeClr>
                          </a:solidFill>
                          <a:effectLst/>
                        </a:rPr>
                        <a:t>      فرد </a:t>
                      </a:r>
                      <a:endParaRPr lang="en-US" sz="1800"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2000" b="1" dirty="0">
                          <a:solidFill>
                            <a:schemeClr val="accent4">
                              <a:lumMod val="50000"/>
                            </a:schemeClr>
                          </a:solidFill>
                          <a:effectLst/>
                        </a:rPr>
                        <a:t>لنگیدن، لاغری پا ،شل پا، و... که دربیماربه چشم می خورد </a:t>
                      </a:r>
                      <a:endParaRPr lang="en-US" sz="1800" b="1"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2400" b="1" dirty="0">
                          <a:solidFill>
                            <a:schemeClr val="accent4">
                              <a:lumMod val="50000"/>
                            </a:schemeClr>
                          </a:solidFill>
                          <a:effectLst/>
                        </a:rPr>
                        <a:t>ویروس .... نیامدن بیمار برای واکسیناسیون به موقع</a:t>
                      </a:r>
                      <a:endParaRPr lang="en-US" sz="2000" b="1"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2000">
                          <a:solidFill>
                            <a:schemeClr val="accent4">
                              <a:lumMod val="50000"/>
                            </a:schemeClr>
                          </a:solidFill>
                          <a:effectLst/>
                        </a:rPr>
                        <a:t>کشیدن پا موقع راه رفتن </a:t>
                      </a:r>
                      <a:endParaRPr lang="en-US" sz="1800">
                        <a:solidFill>
                          <a:schemeClr val="accent4">
                            <a:lumMod val="50000"/>
                          </a:schemeClr>
                        </a:solidFill>
                        <a:effectLst/>
                      </a:endParaRPr>
                    </a:p>
                    <a:p>
                      <a:pPr algn="justLow" rtl="1">
                        <a:spcAft>
                          <a:spcPts val="0"/>
                        </a:spcAft>
                      </a:pPr>
                      <a:r>
                        <a:rPr lang="fa-IR" sz="2000">
                          <a:solidFill>
                            <a:schemeClr val="accent4">
                              <a:lumMod val="50000"/>
                            </a:schemeClr>
                          </a:solidFill>
                          <a:effectLst/>
                        </a:rPr>
                        <a:t>راه رفتن ویا کم بودن تعدادواکسنهایی که فرد دریافت داشته است </a:t>
                      </a:r>
                      <a:endParaRPr lang="en-US" sz="180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r>
              <a:tr h="2048655">
                <a:tc>
                  <a:txBody>
                    <a:bodyPr/>
                    <a:lstStyle/>
                    <a:p>
                      <a:pPr algn="r" rtl="1">
                        <a:spcAft>
                          <a:spcPts val="0"/>
                        </a:spcAft>
                      </a:pPr>
                      <a:r>
                        <a:rPr lang="fa-IR" sz="2000">
                          <a:solidFill>
                            <a:schemeClr val="accent4">
                              <a:lumMod val="50000"/>
                            </a:schemeClr>
                          </a:solidFill>
                          <a:effectLst/>
                        </a:rPr>
                        <a:t>    جامعه </a:t>
                      </a:r>
                      <a:endParaRPr lang="en-US" sz="180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2000" dirty="0">
                          <a:solidFill>
                            <a:schemeClr val="accent4">
                              <a:lumMod val="50000"/>
                            </a:schemeClr>
                          </a:solidFill>
                          <a:effectLst/>
                        </a:rPr>
                        <a:t>تعداد بستری شدگان برای لنگیدن پا ، تعدادمراجعین به درمانگاه سرپایی، تعدادمراجعات آنهابرای دریافت کمک ودرمان و...براساس گزارشات ثبت شده </a:t>
                      </a:r>
                      <a:endParaRPr lang="en-US" sz="1800"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2000" dirty="0">
                          <a:solidFill>
                            <a:schemeClr val="accent4">
                              <a:lumMod val="50000"/>
                            </a:schemeClr>
                          </a:solidFill>
                          <a:effectLst/>
                        </a:rPr>
                        <a:t>کمی دانش مردم دررابطه بااهمیت واکسیناسیون وهمچنین ضایعاتی که ازبیماری حاصل می شود ، نبودن فرد واکسینه کننده ، کمبودهای زنجیره سرد و...</a:t>
                      </a:r>
                      <a:endParaRPr lang="en-US" sz="1800"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c>
                  <a:txBody>
                    <a:bodyPr/>
                    <a:lstStyle/>
                    <a:p>
                      <a:pPr algn="justLow" rtl="1">
                        <a:spcAft>
                          <a:spcPts val="0"/>
                        </a:spcAft>
                      </a:pPr>
                      <a:r>
                        <a:rPr lang="fa-IR" sz="2000" dirty="0">
                          <a:solidFill>
                            <a:schemeClr val="accent4">
                              <a:lumMod val="50000"/>
                            </a:schemeClr>
                          </a:solidFill>
                          <a:effectLst/>
                        </a:rPr>
                        <a:t> تعدادافرادی که می لنگند ویا تعداد افرادی که واکسن زده اند ، وضعیت زنجیره سرد ووجود واکسن ، استقبال ازواکسیناسیون فلج اطفال </a:t>
                      </a:r>
                      <a:endParaRPr lang="en-US" sz="1800" dirty="0">
                        <a:solidFill>
                          <a:schemeClr val="accent4">
                            <a:lumMod val="50000"/>
                          </a:schemeClr>
                        </a:solidFill>
                        <a:effectLst/>
                        <a:latin typeface="Times New Roman"/>
                        <a:ea typeface="Times New Roman"/>
                      </a:endParaRPr>
                    </a:p>
                  </a:txBody>
                  <a:tcPr marL="68580" marR="68580" marT="0" marB="0">
                    <a:solidFill>
                      <a:schemeClr val="bg2">
                        <a:lumMod val="60000"/>
                        <a:lumOff val="40000"/>
                      </a:schemeClr>
                    </a:solidFill>
                  </a:tcPr>
                </a:tc>
              </a:tr>
            </a:tbl>
          </a:graphicData>
        </a:graphic>
      </p:graphicFrame>
      <p:sp>
        <p:nvSpPr>
          <p:cNvPr id="3" name="Title 2"/>
          <p:cNvSpPr>
            <a:spLocks noGrp="1"/>
          </p:cNvSpPr>
          <p:nvPr>
            <p:ph type="title"/>
          </p:nvPr>
        </p:nvSpPr>
        <p:spPr>
          <a:xfrm>
            <a:off x="611560" y="0"/>
            <a:ext cx="8229600" cy="1268760"/>
          </a:xfrm>
        </p:spPr>
        <p:txBody>
          <a:bodyPr>
            <a:normAutofit fontScale="90000"/>
          </a:bodyPr>
          <a:lstStyle/>
          <a:p>
            <a:pPr algn="r"/>
            <a:r>
              <a:rPr lang="fa-IR" sz="2000" dirty="0">
                <a:solidFill>
                  <a:schemeClr val="accent4">
                    <a:lumMod val="50000"/>
                  </a:schemeClr>
                </a:solidFill>
                <a:effectLst/>
              </a:rPr>
              <a:t>مثال : فلج اطفال دریک جامعه ومقایسه آن با فلج دریک فرد .</a:t>
            </a:r>
            <a:r>
              <a:rPr lang="en-US" sz="2000" dirty="0">
                <a:solidFill>
                  <a:schemeClr val="accent4">
                    <a:lumMod val="50000"/>
                  </a:schemeClr>
                </a:solidFill>
                <a:effectLst/>
              </a:rPr>
              <a:t/>
            </a:r>
            <a:br>
              <a:rPr lang="en-US" sz="2000" dirty="0">
                <a:solidFill>
                  <a:schemeClr val="accent4">
                    <a:lumMod val="50000"/>
                  </a:schemeClr>
                </a:solidFill>
                <a:effectLst/>
              </a:rPr>
            </a:br>
            <a:r>
              <a:rPr lang="fa-IR" sz="2000" dirty="0">
                <a:solidFill>
                  <a:schemeClr val="accent4">
                    <a:lumMod val="50000"/>
                  </a:schemeClr>
                </a:solidFill>
                <a:effectLst/>
              </a:rPr>
              <a:t>جدول 3 ( مثالی ازجدول مربوط به قسمت تشخیص مسئله بهداشتی ) ومقایسه چگونگی تشخیص درفرد یا جامعه </a:t>
            </a:r>
            <a:r>
              <a:rPr lang="fa-IR" sz="2000" dirty="0">
                <a:effectLst/>
              </a:rPr>
              <a:t>.</a:t>
            </a:r>
            <a:r>
              <a:rPr lang="en-US" dirty="0">
                <a:effectLst/>
              </a:rPr>
              <a:t/>
            </a:r>
            <a:br>
              <a:rPr lang="en-US" dirty="0">
                <a:effectLst/>
              </a:rPr>
            </a:br>
            <a:endParaRPr lang="fa-IR" dirty="0"/>
          </a:p>
        </p:txBody>
      </p:sp>
    </p:spTree>
    <p:extLst>
      <p:ext uri="{BB962C8B-B14F-4D97-AF65-F5344CB8AC3E}">
        <p14:creationId xmlns:p14="http://schemas.microsoft.com/office/powerpoint/2010/main" val="273282285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916832"/>
            <a:ext cx="8229600" cy="4572000"/>
          </a:xfrm>
        </p:spPr>
        <p:txBody>
          <a:bodyPr>
            <a:normAutofit/>
          </a:bodyPr>
          <a:lstStyle/>
          <a:p>
            <a:pPr algn="just"/>
            <a:r>
              <a:rPr lang="fa-IR" dirty="0">
                <a:solidFill>
                  <a:schemeClr val="bg1"/>
                </a:solidFill>
              </a:rPr>
              <a:t>برای مدیریت حل یک مشکل بهداشتی درجامعه مدلهای گوناگونی وجوددارد. ولی بنا به دلایلی ازجمله تطابق بیشتر این مدل </a:t>
            </a:r>
            <a:r>
              <a:rPr lang="fa-IR" dirty="0" smtClean="0">
                <a:solidFill>
                  <a:schemeClr val="bg1"/>
                </a:solidFill>
              </a:rPr>
              <a:t>با زمینه </a:t>
            </a:r>
            <a:r>
              <a:rPr lang="fa-IR" dirty="0">
                <a:solidFill>
                  <a:schemeClr val="bg1"/>
                </a:solidFill>
              </a:rPr>
              <a:t>های علمی دانشجویان علوم پزشکی </a:t>
            </a:r>
            <a:r>
              <a:rPr lang="fa-IR" dirty="0" smtClean="0">
                <a:solidFill>
                  <a:schemeClr val="accent4">
                    <a:lumMod val="75000"/>
                  </a:schemeClr>
                </a:solidFill>
              </a:rPr>
              <a:t>مدل </a:t>
            </a:r>
            <a:r>
              <a:rPr lang="fa-IR" dirty="0">
                <a:solidFill>
                  <a:schemeClr val="accent4">
                    <a:lumMod val="75000"/>
                  </a:schemeClr>
                </a:solidFill>
              </a:rPr>
              <a:t>جامعه به عنوان یک درخواست کننده </a:t>
            </a:r>
            <a:r>
              <a:rPr lang="fa-IR" dirty="0">
                <a:solidFill>
                  <a:schemeClr val="bg1"/>
                </a:solidFill>
              </a:rPr>
              <a:t>مناسب تراست </a:t>
            </a:r>
            <a:r>
              <a:rPr lang="fa-IR" dirty="0" smtClean="0">
                <a:solidFill>
                  <a:schemeClr val="bg1"/>
                </a:solidFill>
              </a:rPr>
              <a:t>ودر محورآموزش </a:t>
            </a:r>
            <a:r>
              <a:rPr lang="fa-IR" dirty="0">
                <a:solidFill>
                  <a:schemeClr val="bg1"/>
                </a:solidFill>
              </a:rPr>
              <a:t>چگونگی مدیریت حل یک مشکل درسیستم ارائه خدمات مربوط به سلامتی </a:t>
            </a:r>
            <a:r>
              <a:rPr lang="en-US" dirty="0">
                <a:solidFill>
                  <a:schemeClr val="bg1"/>
                </a:solidFill>
              </a:rPr>
              <a:t>H.D.S </a:t>
            </a:r>
            <a:r>
              <a:rPr lang="fa-IR" dirty="0">
                <a:solidFill>
                  <a:schemeClr val="bg1"/>
                </a:solidFill>
              </a:rPr>
              <a:t>**   قرار </a:t>
            </a:r>
            <a:r>
              <a:rPr lang="fa-IR" dirty="0" smtClean="0">
                <a:solidFill>
                  <a:schemeClr val="bg1"/>
                </a:solidFill>
              </a:rPr>
              <a:t>دارد.در این مدل </a:t>
            </a:r>
            <a:r>
              <a:rPr lang="fa-IR" dirty="0">
                <a:solidFill>
                  <a:schemeClr val="bg1"/>
                </a:solidFill>
              </a:rPr>
              <a:t>سه بخش عمده مطرح است : </a:t>
            </a:r>
            <a:endParaRPr lang="en-US" dirty="0">
              <a:solidFill>
                <a:schemeClr val="bg1"/>
              </a:solidFill>
            </a:endParaRPr>
          </a:p>
          <a:p>
            <a:pPr algn="l"/>
            <a:r>
              <a:rPr lang="en-US" dirty="0" smtClean="0"/>
              <a:t>HEALTH  </a:t>
            </a:r>
            <a:r>
              <a:rPr lang="en-US" dirty="0"/>
              <a:t>DELIVFRY </a:t>
            </a:r>
            <a:r>
              <a:rPr lang="en-US" dirty="0" smtClean="0"/>
              <a:t> SYSTEM</a:t>
            </a:r>
            <a:r>
              <a:rPr lang="fa-IR" dirty="0" smtClean="0"/>
              <a:t>   </a:t>
            </a:r>
            <a:r>
              <a:rPr lang="fa-IR" dirty="0"/>
              <a:t>**</a:t>
            </a:r>
          </a:p>
        </p:txBody>
      </p:sp>
      <p:sp>
        <p:nvSpPr>
          <p:cNvPr id="3" name="Title 2"/>
          <p:cNvSpPr>
            <a:spLocks noGrp="1"/>
          </p:cNvSpPr>
          <p:nvPr>
            <p:ph type="title"/>
          </p:nvPr>
        </p:nvSpPr>
        <p:spPr>
          <a:xfrm>
            <a:off x="467544" y="260648"/>
            <a:ext cx="8229600" cy="1088976"/>
          </a:xfrm>
        </p:spPr>
        <p:txBody>
          <a:bodyPr>
            <a:normAutofit fontScale="90000"/>
          </a:bodyPr>
          <a:lstStyle/>
          <a:p>
            <a:pPr algn="ctr"/>
            <a:r>
              <a:rPr lang="en-US" dirty="0">
                <a:effectLst/>
              </a:rPr>
              <a:t/>
            </a:r>
            <a:br>
              <a:rPr lang="en-US" dirty="0">
                <a:effectLst/>
              </a:rPr>
            </a:br>
            <a:r>
              <a:rPr lang="fa-IR" sz="4000" dirty="0">
                <a:solidFill>
                  <a:schemeClr val="tx2">
                    <a:lumMod val="25000"/>
                  </a:schemeClr>
                </a:solidFill>
                <a:effectLst/>
              </a:rPr>
              <a:t>* مدل جامعه به عنوان یک درخواست کننده </a:t>
            </a:r>
            <a:r>
              <a:rPr lang="fa-IR" sz="4000" dirty="0" smtClean="0">
                <a:solidFill>
                  <a:schemeClr val="tx2">
                    <a:lumMod val="25000"/>
                  </a:schemeClr>
                </a:solidFill>
                <a:effectLst/>
              </a:rPr>
              <a:t>*</a:t>
            </a:r>
            <a:r>
              <a:rPr lang="en-US" sz="4000" dirty="0">
                <a:solidFill>
                  <a:schemeClr val="tx2">
                    <a:lumMod val="25000"/>
                  </a:schemeClr>
                </a:solidFill>
              </a:rPr>
              <a:t> Community as client model</a:t>
            </a:r>
            <a:r>
              <a:rPr lang="fa-IR" sz="4000" dirty="0">
                <a:solidFill>
                  <a:schemeClr val="tx2">
                    <a:lumMod val="25000"/>
                  </a:schemeClr>
                </a:solidFill>
              </a:rPr>
              <a:t>*</a:t>
            </a:r>
            <a:r>
              <a:rPr lang="fa-IR" sz="4000" dirty="0"/>
              <a:t> </a:t>
            </a:r>
            <a:endParaRPr lang="fa-IR" dirty="0"/>
          </a:p>
        </p:txBody>
      </p:sp>
    </p:spTree>
    <p:extLst>
      <p:ext uri="{BB962C8B-B14F-4D97-AF65-F5344CB8AC3E}">
        <p14:creationId xmlns:p14="http://schemas.microsoft.com/office/powerpoint/2010/main" val="2258628811"/>
      </p:ext>
    </p:extLst>
  </p:cSld>
  <p:clrMapOvr>
    <a:masterClrMapping/>
  </p:clrMapOvr>
  <mc:AlternateContent xmlns:mc="http://schemas.openxmlformats.org/markup-compatibility/2006">
    <mc:Choice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fa-IR" sz="2800" dirty="0">
                <a:solidFill>
                  <a:schemeClr val="accent4">
                    <a:lumMod val="50000"/>
                  </a:schemeClr>
                </a:solidFill>
              </a:rPr>
              <a:t>این تجزیه وتحلیل مربوط  به اطلاعاتی است که ازکل پارامترهای مربوط به جامعه (هسته جامعه ، زیرسیستم ها ، خطوط دفاعی ومقاوت ها ، محرک ها ، درجه عکس العمل جامعه به محرک ها ) حاصل می شود. همانگونه که دراین جدول مشاهده می شود چگونگی برهم خوردن سلامت جامعه با چگونگی اختلال درسلامت فرد قابل مقایسه است( این موضوع درطول دوره کارورزی واضح تر خواهد شد ) </a:t>
            </a:r>
            <a:r>
              <a:rPr lang="fa-IR" sz="2800" dirty="0" smtClean="0">
                <a:solidFill>
                  <a:schemeClr val="accent4">
                    <a:lumMod val="50000"/>
                  </a:schemeClr>
                </a:solidFill>
              </a:rPr>
              <a:t>.</a:t>
            </a:r>
            <a:r>
              <a:rPr lang="fa-IR" sz="2800" dirty="0">
                <a:solidFill>
                  <a:schemeClr val="bg1"/>
                </a:solidFill>
              </a:rPr>
              <a:t> پس ازمشخص شدن مسایل (تشخیص ) باتوجه به امکانات ومعیارهای  مربوطه تعیین اولویت ودرجه بندی می شود. </a:t>
            </a:r>
            <a:endParaRPr lang="fa-IR" dirty="0"/>
          </a:p>
        </p:txBody>
      </p:sp>
      <p:sp>
        <p:nvSpPr>
          <p:cNvPr id="3" name="Title 2"/>
          <p:cNvSpPr>
            <a:spLocks noGrp="1"/>
          </p:cNvSpPr>
          <p:nvPr>
            <p:ph type="title"/>
          </p:nvPr>
        </p:nvSpPr>
        <p:spPr/>
        <p:txBody>
          <a:bodyPr/>
          <a:lstStyle/>
          <a:p>
            <a:endParaRPr lang="fa-IR"/>
          </a:p>
        </p:txBody>
      </p:sp>
    </p:spTree>
    <p:extLst>
      <p:ext uri="{BB962C8B-B14F-4D97-AF65-F5344CB8AC3E}">
        <p14:creationId xmlns:p14="http://schemas.microsoft.com/office/powerpoint/2010/main" val="384526854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908720"/>
            <a:ext cx="8229600" cy="5688632"/>
          </a:xfrm>
        </p:spPr>
        <p:txBody>
          <a:bodyPr>
            <a:normAutofit/>
          </a:bodyPr>
          <a:lstStyle/>
          <a:p>
            <a:pPr algn="just"/>
            <a:r>
              <a:rPr lang="fa-IR" dirty="0" smtClean="0">
                <a:solidFill>
                  <a:schemeClr val="bg1"/>
                </a:solidFill>
              </a:rPr>
              <a:t>پس </a:t>
            </a:r>
            <a:r>
              <a:rPr lang="fa-IR" dirty="0">
                <a:solidFill>
                  <a:schemeClr val="bg1"/>
                </a:solidFill>
              </a:rPr>
              <a:t>ازانجام مراحل تشخیص مسئله مربوط به سلامتی جامعه قسمت بعدی که تدوین طرح مداخله ای مدیریتی است مطرح می گردد. </a:t>
            </a:r>
            <a:endParaRPr lang="fa-IR" dirty="0" smtClean="0">
              <a:solidFill>
                <a:schemeClr val="bg1"/>
              </a:solidFill>
            </a:endParaRPr>
          </a:p>
          <a:p>
            <a:pPr algn="just"/>
            <a:r>
              <a:rPr lang="fa-IR" dirty="0" smtClean="0">
                <a:solidFill>
                  <a:schemeClr val="bg1"/>
                </a:solidFill>
              </a:rPr>
              <a:t>لازم </a:t>
            </a:r>
            <a:r>
              <a:rPr lang="fa-IR" dirty="0">
                <a:solidFill>
                  <a:schemeClr val="bg1"/>
                </a:solidFill>
              </a:rPr>
              <a:t>به ذکر است که چون دوره آموزشی دانشجویان (کارورزان ) بسیارکوتاه است (یک ماه ) بالطبع نمی توان برای کل مشکلات موجود طرح نوشت به همین علت ترجیحآ برروی یکی ازمسائلی که ازطریق جدول مربوط به اولویت بندی مسایل بهداشتی درجایگاه انتخاب اول قرار می گیرد </a:t>
            </a:r>
            <a:r>
              <a:rPr lang="fa-IR" dirty="0" smtClean="0">
                <a:solidFill>
                  <a:schemeClr val="bg1"/>
                </a:solidFill>
              </a:rPr>
              <a:t>.</a:t>
            </a:r>
            <a:r>
              <a:rPr lang="fa-IR" dirty="0"/>
              <a:t> </a:t>
            </a:r>
            <a:r>
              <a:rPr lang="fa-IR" dirty="0">
                <a:solidFill>
                  <a:schemeClr val="bg1"/>
                </a:solidFill>
              </a:rPr>
              <a:t>تشخیص خاص </a:t>
            </a:r>
            <a:r>
              <a:rPr lang="en-US" dirty="0">
                <a:solidFill>
                  <a:schemeClr val="bg1"/>
                </a:solidFill>
              </a:rPr>
              <a:t>SPECIAL HEALTH PROBLEM DIGNOSIS</a:t>
            </a:r>
            <a:r>
              <a:rPr lang="fa-IR" dirty="0">
                <a:solidFill>
                  <a:schemeClr val="bg1"/>
                </a:solidFill>
              </a:rPr>
              <a:t> صورت می پذیرد به عبارت دیگر یکی ازمسائلی که حل آن دراولویت مدیریتی قراردارد انتخاب شده ومحرک ها (</a:t>
            </a:r>
            <a:r>
              <a:rPr lang="en-US" dirty="0">
                <a:solidFill>
                  <a:schemeClr val="bg1"/>
                </a:solidFill>
              </a:rPr>
              <a:t>STRESSORS</a:t>
            </a:r>
            <a:r>
              <a:rPr lang="fa-IR" dirty="0">
                <a:solidFill>
                  <a:schemeClr val="bg1"/>
                </a:solidFill>
              </a:rPr>
              <a:t> ) مشخص ویکی ازآنها که قابل برطرف کردن درطول دوره کارورزی می باشد ، انتخاب وسپس طرح مداخله ای آن تدوین شده وبه اجراء درمی آید وبقیه اطلاعات تحقیق دراختیار مسئولین وکارورزان بعدی قرار خواهد گرفت .</a:t>
            </a:r>
            <a:endParaRPr lang="en-US" dirty="0">
              <a:solidFill>
                <a:schemeClr val="bg1"/>
              </a:solidFill>
            </a:endParaRPr>
          </a:p>
          <a:p>
            <a:pPr algn="just"/>
            <a:endParaRPr lang="en-US" dirty="0">
              <a:solidFill>
                <a:schemeClr val="bg1"/>
              </a:solidFill>
            </a:endParaRPr>
          </a:p>
          <a:p>
            <a:endParaRPr lang="fa-IR" dirty="0"/>
          </a:p>
        </p:txBody>
      </p:sp>
      <p:sp>
        <p:nvSpPr>
          <p:cNvPr id="3" name="Title 2"/>
          <p:cNvSpPr>
            <a:spLocks noGrp="1"/>
          </p:cNvSpPr>
          <p:nvPr>
            <p:ph type="title"/>
          </p:nvPr>
        </p:nvSpPr>
        <p:spPr/>
        <p:txBody>
          <a:bodyPr>
            <a:normAutofit fontScale="90000"/>
          </a:bodyPr>
          <a:lstStyle/>
          <a:p>
            <a:pPr algn="ctr"/>
            <a:r>
              <a:rPr lang="fa-IR" sz="3600" dirty="0" smtClean="0">
                <a:solidFill>
                  <a:srgbClr val="C00000"/>
                </a:solidFill>
              </a:rPr>
              <a:t>تدوین </a:t>
            </a:r>
            <a:r>
              <a:rPr lang="fa-IR" sz="3600" dirty="0">
                <a:solidFill>
                  <a:srgbClr val="C00000"/>
                </a:solidFill>
              </a:rPr>
              <a:t>واجراء طرح مداخله ای </a:t>
            </a:r>
            <a:r>
              <a:rPr lang="en-US" sz="3600" dirty="0">
                <a:solidFill>
                  <a:srgbClr val="C00000"/>
                </a:solidFill>
              </a:rPr>
              <a:t>INTERVENTION</a:t>
            </a:r>
            <a:r>
              <a:rPr lang="en-US" dirty="0"/>
              <a:t/>
            </a:r>
            <a:br>
              <a:rPr lang="en-US" dirty="0"/>
            </a:br>
            <a:endParaRPr lang="fa-IR" dirty="0"/>
          </a:p>
        </p:txBody>
      </p:sp>
    </p:spTree>
    <p:extLst>
      <p:ext uri="{BB962C8B-B14F-4D97-AF65-F5344CB8AC3E}">
        <p14:creationId xmlns:p14="http://schemas.microsoft.com/office/powerpoint/2010/main" val="381856016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764704"/>
            <a:ext cx="8229600" cy="5907360"/>
          </a:xfrm>
        </p:spPr>
        <p:txBody>
          <a:bodyPr/>
          <a:lstStyle/>
          <a:p>
            <a:r>
              <a:rPr lang="fa-IR" sz="2800" dirty="0">
                <a:solidFill>
                  <a:schemeClr val="bg1"/>
                </a:solidFill>
              </a:rPr>
              <a:t>اگرمشکل حاصله ازتشخیص مسایل بهداشتی جامعه بیماری نباشد طرح مداخله ای مرتبط رامی توان برطبق اصول : </a:t>
            </a:r>
            <a:endParaRPr lang="en-US" sz="2800" dirty="0">
              <a:solidFill>
                <a:schemeClr val="bg1"/>
              </a:solidFill>
            </a:endParaRPr>
          </a:p>
          <a:p>
            <a:pPr algn="just"/>
            <a:r>
              <a:rPr lang="fa-IR" sz="2800" dirty="0">
                <a:solidFill>
                  <a:schemeClr val="bg1"/>
                </a:solidFill>
              </a:rPr>
              <a:t>* </a:t>
            </a:r>
            <a:r>
              <a:rPr lang="en-US" sz="2800" dirty="0" smtClean="0">
                <a:solidFill>
                  <a:schemeClr val="bg1"/>
                </a:solidFill>
              </a:rPr>
              <a:t>Planning a health </a:t>
            </a:r>
            <a:r>
              <a:rPr lang="en-US" sz="2800" dirty="0">
                <a:solidFill>
                  <a:schemeClr val="bg1"/>
                </a:solidFill>
              </a:rPr>
              <a:t>program </a:t>
            </a:r>
            <a:r>
              <a:rPr lang="fa-IR" sz="2800" dirty="0">
                <a:solidFill>
                  <a:schemeClr val="bg1"/>
                </a:solidFill>
              </a:rPr>
              <a:t> تدوین وبه مرحله اجراءدرآورد که مراحل آن بطو رخلاصه به شرح ذیل </a:t>
            </a:r>
            <a:r>
              <a:rPr lang="fa-IR" sz="2800" dirty="0" smtClean="0">
                <a:solidFill>
                  <a:schemeClr val="bg1"/>
                </a:solidFill>
              </a:rPr>
              <a:t>می </a:t>
            </a:r>
            <a:r>
              <a:rPr lang="fa-IR" sz="2800" dirty="0">
                <a:solidFill>
                  <a:schemeClr val="bg1"/>
                </a:solidFill>
              </a:rPr>
              <a:t>باشد </a:t>
            </a:r>
            <a:r>
              <a:rPr lang="fa-IR" sz="2800" dirty="0" smtClean="0">
                <a:solidFill>
                  <a:schemeClr val="bg1"/>
                </a:solidFill>
              </a:rPr>
              <a:t>:</a:t>
            </a:r>
          </a:p>
          <a:p>
            <a:r>
              <a:rPr lang="fa-IR" dirty="0"/>
              <a:t> </a:t>
            </a:r>
            <a:endParaRPr lang="en-US" dirty="0"/>
          </a:p>
          <a:p>
            <a:r>
              <a:rPr lang="fa-IR" dirty="0">
                <a:solidFill>
                  <a:schemeClr val="bg1"/>
                </a:solidFill>
              </a:rPr>
              <a:t>1- تشکیل کمیته ویژه (درون بخشی وبرون بخشی بامشارکت ارگانهای دولتی مثل جهاد وتشکیلات مردمی مثل شوراها و...... ) </a:t>
            </a:r>
            <a:endParaRPr lang="en-US" dirty="0">
              <a:solidFill>
                <a:schemeClr val="bg1"/>
              </a:solidFill>
            </a:endParaRPr>
          </a:p>
          <a:p>
            <a:r>
              <a:rPr lang="fa-IR" dirty="0">
                <a:solidFill>
                  <a:schemeClr val="bg1"/>
                </a:solidFill>
              </a:rPr>
              <a:t>2- تجزیه وتحلیل وضع موجود شامل بررسی مسایل ذیل می باشد</a:t>
            </a:r>
            <a:r>
              <a:rPr lang="fa-IR" dirty="0" smtClean="0">
                <a:solidFill>
                  <a:schemeClr val="bg1"/>
                </a:solidFill>
              </a:rPr>
              <a:t>:</a:t>
            </a:r>
          </a:p>
          <a:p>
            <a:r>
              <a:rPr lang="fa-IR" b="1" dirty="0">
                <a:solidFill>
                  <a:schemeClr val="accent4">
                    <a:lumMod val="75000"/>
                  </a:schemeClr>
                </a:solidFill>
              </a:rPr>
              <a:t>الف ) سیاست های مربوط به توسعه اجتماعی اقتصادی وسیاست های بهداشتی </a:t>
            </a:r>
            <a:endParaRPr lang="en-US" b="1" dirty="0">
              <a:solidFill>
                <a:schemeClr val="accent4">
                  <a:lumMod val="75000"/>
                </a:schemeClr>
              </a:solidFill>
            </a:endParaRPr>
          </a:p>
          <a:p>
            <a:r>
              <a:rPr lang="fa-IR" b="1" dirty="0">
                <a:solidFill>
                  <a:schemeClr val="accent4">
                    <a:lumMod val="75000"/>
                  </a:schemeClr>
                </a:solidFill>
              </a:rPr>
              <a:t>ب) وضعیت اقتصادی اجتماعی </a:t>
            </a:r>
            <a:endParaRPr lang="en-US" b="1" dirty="0">
              <a:solidFill>
                <a:schemeClr val="accent4">
                  <a:lumMod val="75000"/>
                </a:schemeClr>
              </a:solidFill>
            </a:endParaRPr>
          </a:p>
          <a:p>
            <a:r>
              <a:rPr lang="fa-IR" b="1" dirty="0">
                <a:solidFill>
                  <a:schemeClr val="accent4">
                    <a:lumMod val="75000"/>
                  </a:schemeClr>
                </a:solidFill>
              </a:rPr>
              <a:t>ج) وضعیت جمعیتی </a:t>
            </a:r>
            <a:endParaRPr lang="en-US" b="1" dirty="0">
              <a:solidFill>
                <a:schemeClr val="accent4">
                  <a:lumMod val="75000"/>
                </a:schemeClr>
              </a:solidFill>
            </a:endParaRPr>
          </a:p>
          <a:p>
            <a:endParaRPr lang="en-US" dirty="0">
              <a:solidFill>
                <a:schemeClr val="bg1"/>
              </a:solidFill>
            </a:endParaRPr>
          </a:p>
          <a:p>
            <a:endParaRPr lang="fa-IR" dirty="0">
              <a:solidFill>
                <a:schemeClr val="bg1"/>
              </a:solidFill>
            </a:endParaRPr>
          </a:p>
        </p:txBody>
      </p:sp>
      <p:sp>
        <p:nvSpPr>
          <p:cNvPr id="3" name="Title 2"/>
          <p:cNvSpPr>
            <a:spLocks noGrp="1"/>
          </p:cNvSpPr>
          <p:nvPr>
            <p:ph type="title"/>
          </p:nvPr>
        </p:nvSpPr>
        <p:spPr>
          <a:xfrm>
            <a:off x="457200" y="152400"/>
            <a:ext cx="8229600" cy="180256"/>
          </a:xfrm>
        </p:spPr>
        <p:txBody>
          <a:bodyPr>
            <a:normAutofit fontScale="90000"/>
          </a:bodyPr>
          <a:lstStyle/>
          <a:p>
            <a:endParaRPr lang="fa-IR" dirty="0"/>
          </a:p>
        </p:txBody>
      </p:sp>
    </p:spTree>
    <p:extLst>
      <p:ext uri="{BB962C8B-B14F-4D97-AF65-F5344CB8AC3E}">
        <p14:creationId xmlns:p14="http://schemas.microsoft.com/office/powerpoint/2010/main" val="363225967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b="1" dirty="0">
                <a:solidFill>
                  <a:schemeClr val="accent4">
                    <a:lumMod val="75000"/>
                  </a:schemeClr>
                </a:solidFill>
              </a:rPr>
              <a:t>د) وضعیت اپیدمیولوژیکی </a:t>
            </a:r>
            <a:endParaRPr lang="en-US" b="1" dirty="0">
              <a:solidFill>
                <a:schemeClr val="accent4">
                  <a:lumMod val="75000"/>
                </a:schemeClr>
              </a:solidFill>
            </a:endParaRPr>
          </a:p>
          <a:p>
            <a:r>
              <a:rPr lang="fa-IR" b="1" dirty="0">
                <a:solidFill>
                  <a:schemeClr val="accent4">
                    <a:lumMod val="75000"/>
                  </a:schemeClr>
                </a:solidFill>
              </a:rPr>
              <a:t>ه)  وضعیت امکانات بهداشتی درمانی </a:t>
            </a:r>
            <a:endParaRPr lang="en-US" b="1" dirty="0">
              <a:solidFill>
                <a:schemeClr val="accent4">
                  <a:lumMod val="75000"/>
                </a:schemeClr>
              </a:solidFill>
            </a:endParaRPr>
          </a:p>
          <a:p>
            <a:r>
              <a:rPr lang="fa-IR" b="1" dirty="0">
                <a:solidFill>
                  <a:schemeClr val="accent4">
                    <a:lumMod val="75000"/>
                  </a:schemeClr>
                </a:solidFill>
              </a:rPr>
              <a:t>و) وضعیت خدمات بهداشتی درمانی </a:t>
            </a:r>
            <a:endParaRPr lang="en-US" b="1" dirty="0">
              <a:solidFill>
                <a:schemeClr val="accent4">
                  <a:lumMod val="75000"/>
                </a:schemeClr>
              </a:solidFill>
            </a:endParaRPr>
          </a:p>
          <a:p>
            <a:r>
              <a:rPr lang="fa-IR" b="1" dirty="0">
                <a:solidFill>
                  <a:schemeClr val="accent4">
                    <a:lumMod val="75000"/>
                  </a:schemeClr>
                </a:solidFill>
              </a:rPr>
              <a:t>موارد فوق به عنوان اهداف طرح مداخله ای معین می گردند .</a:t>
            </a:r>
            <a:endParaRPr lang="en-US" b="1" dirty="0">
              <a:solidFill>
                <a:schemeClr val="accent4">
                  <a:lumMod val="75000"/>
                </a:schemeClr>
              </a:solidFill>
            </a:endParaRPr>
          </a:p>
          <a:p>
            <a:r>
              <a:rPr lang="fa-IR" dirty="0">
                <a:solidFill>
                  <a:schemeClr val="bg1"/>
                </a:solidFill>
              </a:rPr>
              <a:t>3- پس ازاینکه مشکل سلامتی جامعه مشخص شد اهداف موردنظر برای رفع آن مشکل با یستی نوشته شود .</a:t>
            </a:r>
            <a:endParaRPr lang="en-US" dirty="0">
              <a:solidFill>
                <a:schemeClr val="bg1"/>
              </a:solidFill>
            </a:endParaRPr>
          </a:p>
          <a:p>
            <a:r>
              <a:rPr lang="fa-IR" dirty="0">
                <a:solidFill>
                  <a:schemeClr val="bg1"/>
                </a:solidFill>
              </a:rPr>
              <a:t>4- پس ازفرموله کردن اهداف قدم بعدی تنظیم استراتژی های بهداشتی ومشخص نمودن برنامه </a:t>
            </a:r>
            <a:r>
              <a:rPr lang="fa-IR" dirty="0" smtClean="0">
                <a:solidFill>
                  <a:schemeClr val="bg1"/>
                </a:solidFill>
              </a:rPr>
              <a:t>فعالیتها </a:t>
            </a:r>
            <a:r>
              <a:rPr lang="fa-IR" dirty="0">
                <a:solidFill>
                  <a:schemeClr val="bg1"/>
                </a:solidFill>
              </a:rPr>
              <a:t>(</a:t>
            </a:r>
            <a:r>
              <a:rPr lang="en-US" dirty="0">
                <a:solidFill>
                  <a:schemeClr val="bg1"/>
                </a:solidFill>
              </a:rPr>
              <a:t>Program  activities </a:t>
            </a:r>
            <a:r>
              <a:rPr lang="fa-IR" dirty="0">
                <a:solidFill>
                  <a:schemeClr val="bg1"/>
                </a:solidFill>
              </a:rPr>
              <a:t> ) است. </a:t>
            </a:r>
            <a:endParaRPr lang="en-US" dirty="0">
              <a:solidFill>
                <a:schemeClr val="bg1"/>
              </a:solidFill>
            </a:endParaRPr>
          </a:p>
          <a:p>
            <a:endParaRPr lang="en-US" dirty="0">
              <a:solidFill>
                <a:schemeClr val="bg1"/>
              </a:solidFill>
            </a:endParaRPr>
          </a:p>
          <a:p>
            <a:endParaRPr lang="fa-IR" dirty="0"/>
          </a:p>
        </p:txBody>
      </p:sp>
      <p:sp>
        <p:nvSpPr>
          <p:cNvPr id="3" name="Title 2"/>
          <p:cNvSpPr>
            <a:spLocks noGrp="1"/>
          </p:cNvSpPr>
          <p:nvPr>
            <p:ph type="title"/>
          </p:nvPr>
        </p:nvSpPr>
        <p:spPr/>
        <p:txBody>
          <a:bodyPr/>
          <a:lstStyle/>
          <a:p>
            <a:endParaRPr lang="fa-IR"/>
          </a:p>
        </p:txBody>
      </p:sp>
    </p:spTree>
    <p:extLst>
      <p:ext uri="{BB962C8B-B14F-4D97-AF65-F5344CB8AC3E}">
        <p14:creationId xmlns:p14="http://schemas.microsoft.com/office/powerpoint/2010/main" val="344864452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476672"/>
            <a:ext cx="8229600" cy="6123384"/>
          </a:xfrm>
        </p:spPr>
        <p:txBody>
          <a:bodyPr>
            <a:normAutofit/>
          </a:bodyPr>
          <a:lstStyle/>
          <a:p>
            <a:pPr algn="just"/>
            <a:r>
              <a:rPr lang="fa-IR" u="sng" dirty="0">
                <a:solidFill>
                  <a:schemeClr val="bg1"/>
                </a:solidFill>
              </a:rPr>
              <a:t>یک استراتژی بهداشتی</a:t>
            </a:r>
            <a:r>
              <a:rPr lang="fa-IR" dirty="0">
                <a:solidFill>
                  <a:schemeClr val="bg1"/>
                </a:solidFill>
              </a:rPr>
              <a:t> بایستی درجهت ارائه حجم معینی از فعالیت ها ومراقبت های بهداشتی اولیه که مستقیمآ </a:t>
            </a:r>
            <a:r>
              <a:rPr lang="fa-IR" dirty="0" smtClean="0">
                <a:solidFill>
                  <a:schemeClr val="bg1"/>
                </a:solidFill>
              </a:rPr>
              <a:t>با نیل </a:t>
            </a:r>
            <a:r>
              <a:rPr lang="fa-IR" dirty="0">
                <a:solidFill>
                  <a:schemeClr val="bg1"/>
                </a:solidFill>
              </a:rPr>
              <a:t>به اهداف بهبود وضعیت بهداشت ارتباط دارند، تنظیم شده باشد. کلیه </a:t>
            </a:r>
            <a:r>
              <a:rPr lang="fa-IR" dirty="0" smtClean="0">
                <a:solidFill>
                  <a:schemeClr val="bg1"/>
                </a:solidFill>
              </a:rPr>
              <a:t>استراتژیهایی </a:t>
            </a:r>
            <a:r>
              <a:rPr lang="fa-IR" dirty="0">
                <a:solidFill>
                  <a:schemeClr val="bg1"/>
                </a:solidFill>
              </a:rPr>
              <a:t>که درنظر گرفته می شوند باید </a:t>
            </a:r>
            <a:r>
              <a:rPr lang="fa-IR" u="sng" dirty="0">
                <a:solidFill>
                  <a:schemeClr val="bg1"/>
                </a:solidFill>
              </a:rPr>
              <a:t>دارای خصوصیات ذیل باشند :</a:t>
            </a:r>
            <a:r>
              <a:rPr lang="fa-IR" dirty="0">
                <a:solidFill>
                  <a:schemeClr val="bg1"/>
                </a:solidFill>
              </a:rPr>
              <a:t> </a:t>
            </a:r>
            <a:endParaRPr lang="en-US" dirty="0">
              <a:solidFill>
                <a:schemeClr val="bg1"/>
              </a:solidFill>
            </a:endParaRPr>
          </a:p>
          <a:p>
            <a:r>
              <a:rPr lang="fa-IR" dirty="0">
                <a:solidFill>
                  <a:schemeClr val="bg1"/>
                </a:solidFill>
              </a:rPr>
              <a:t>الف ) با استفاده ازتکنولوژی های موجود وقابلیت کاربرد عملی درسطح جامعه تعیین گردد.</a:t>
            </a:r>
            <a:endParaRPr lang="en-US" dirty="0">
              <a:solidFill>
                <a:schemeClr val="bg1"/>
              </a:solidFill>
            </a:endParaRPr>
          </a:p>
          <a:p>
            <a:r>
              <a:rPr lang="fa-IR" dirty="0">
                <a:solidFill>
                  <a:schemeClr val="bg1"/>
                </a:solidFill>
              </a:rPr>
              <a:t>ب) عمدتآ ازامکانات </a:t>
            </a:r>
            <a:r>
              <a:rPr lang="fa-IR" dirty="0" smtClean="0">
                <a:solidFill>
                  <a:schemeClr val="bg1"/>
                </a:solidFill>
              </a:rPr>
              <a:t>موجود درجامعه </a:t>
            </a:r>
            <a:r>
              <a:rPr lang="fa-IR" dirty="0">
                <a:solidFill>
                  <a:schemeClr val="bg1"/>
                </a:solidFill>
              </a:rPr>
              <a:t>، منطقه، استان ویا کشور استفاده نماید .</a:t>
            </a:r>
            <a:endParaRPr lang="en-US" dirty="0">
              <a:solidFill>
                <a:schemeClr val="bg1"/>
              </a:solidFill>
            </a:endParaRPr>
          </a:p>
          <a:p>
            <a:r>
              <a:rPr lang="fa-IR" dirty="0">
                <a:solidFill>
                  <a:schemeClr val="bg1"/>
                </a:solidFill>
              </a:rPr>
              <a:t>ج) انعطاف پذیرباشد بطوریکه با توجه به شرایط محلی با راه حل های مختلف تطبیق نماید .</a:t>
            </a:r>
            <a:endParaRPr lang="en-US" dirty="0">
              <a:solidFill>
                <a:schemeClr val="bg1"/>
              </a:solidFill>
            </a:endParaRPr>
          </a:p>
          <a:p>
            <a:r>
              <a:rPr lang="fa-IR" dirty="0">
                <a:solidFill>
                  <a:schemeClr val="bg1"/>
                </a:solidFill>
              </a:rPr>
              <a:t>د) ازنظر تکنولوژیک راه حل های عملی داشته باشد </a:t>
            </a:r>
          </a:p>
        </p:txBody>
      </p:sp>
      <p:sp>
        <p:nvSpPr>
          <p:cNvPr id="3" name="Title 2"/>
          <p:cNvSpPr>
            <a:spLocks noGrp="1"/>
          </p:cNvSpPr>
          <p:nvPr>
            <p:ph type="title"/>
          </p:nvPr>
        </p:nvSpPr>
        <p:spPr>
          <a:xfrm>
            <a:off x="457200" y="152400"/>
            <a:ext cx="8229600" cy="252264"/>
          </a:xfrm>
        </p:spPr>
        <p:txBody>
          <a:bodyPr>
            <a:normAutofit fontScale="90000"/>
          </a:bodyPr>
          <a:lstStyle/>
          <a:p>
            <a:endParaRPr lang="fa-IR" dirty="0"/>
          </a:p>
        </p:txBody>
      </p:sp>
    </p:spTree>
    <p:extLst>
      <p:ext uri="{BB962C8B-B14F-4D97-AF65-F5344CB8AC3E}">
        <p14:creationId xmlns:p14="http://schemas.microsoft.com/office/powerpoint/2010/main" val="325189592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5907360"/>
          </a:xfrm>
        </p:spPr>
        <p:txBody>
          <a:bodyPr/>
          <a:lstStyle/>
          <a:p>
            <a:r>
              <a:rPr lang="fa-IR" dirty="0">
                <a:solidFill>
                  <a:schemeClr val="bg1"/>
                </a:solidFill>
              </a:rPr>
              <a:t>ه) باضوابط ، قوانین وسیاست های دولت سازگارباشد .</a:t>
            </a:r>
            <a:endParaRPr lang="en-US" dirty="0">
              <a:solidFill>
                <a:schemeClr val="bg1"/>
              </a:solidFill>
            </a:endParaRPr>
          </a:p>
          <a:p>
            <a:r>
              <a:rPr lang="fa-IR" dirty="0">
                <a:solidFill>
                  <a:schemeClr val="bg1"/>
                </a:solidFill>
              </a:rPr>
              <a:t>و) هماهنگی بین بخش های مختلف دولتی وسازمان های غیر دولتی رادرزمینه برنامه ریزی واجرای مراقبت های بهداشتی اولیه ترویج نماید .</a:t>
            </a:r>
            <a:endParaRPr lang="en-US" dirty="0">
              <a:solidFill>
                <a:schemeClr val="bg1"/>
              </a:solidFill>
            </a:endParaRPr>
          </a:p>
          <a:p>
            <a:pPr algn="just"/>
            <a:r>
              <a:rPr lang="fa-IR" dirty="0">
                <a:solidFill>
                  <a:schemeClr val="bg1"/>
                </a:solidFill>
              </a:rPr>
              <a:t>ز) مردم را به  مشارکت فعال درمراحل تصمیم گیری واجرای برنامه ها تشویق نمایند </a:t>
            </a:r>
            <a:r>
              <a:rPr lang="fa-IR" dirty="0" smtClean="0">
                <a:solidFill>
                  <a:schemeClr val="bg1"/>
                </a:solidFill>
              </a:rPr>
              <a:t>. بررسی </a:t>
            </a:r>
            <a:r>
              <a:rPr lang="fa-IR" dirty="0">
                <a:solidFill>
                  <a:schemeClr val="bg1"/>
                </a:solidFill>
              </a:rPr>
              <a:t>راههایی که درطی آن کارورزبتواند ازمشارکت مردمی دراجرای طرح سلامتی خود به نحواحسن استفاده </a:t>
            </a:r>
            <a:r>
              <a:rPr lang="fa-IR" dirty="0" smtClean="0">
                <a:solidFill>
                  <a:schemeClr val="bg1"/>
                </a:solidFill>
              </a:rPr>
              <a:t>نماید(</a:t>
            </a:r>
            <a:r>
              <a:rPr lang="en-US" sz="2000" dirty="0" smtClean="0">
                <a:solidFill>
                  <a:schemeClr val="bg1"/>
                </a:solidFill>
              </a:rPr>
              <a:t>Collaboration</a:t>
            </a:r>
            <a:r>
              <a:rPr lang="fa-IR" sz="2000" dirty="0" smtClean="0">
                <a:solidFill>
                  <a:schemeClr val="bg1"/>
                </a:solidFill>
              </a:rPr>
              <a:t> ). </a:t>
            </a:r>
            <a:endParaRPr lang="fa-IR" sz="2000" dirty="0">
              <a:solidFill>
                <a:schemeClr val="bg1"/>
              </a:solidFill>
            </a:endParaRPr>
          </a:p>
          <a:p>
            <a:pPr algn="just"/>
            <a:r>
              <a:rPr lang="fa-IR" sz="2400" dirty="0">
                <a:solidFill>
                  <a:schemeClr val="bg1"/>
                </a:solidFill>
              </a:rPr>
              <a:t>پس ازاینکه عملی ترین استراتژی ها شناسایی شدند ، قدم بعدی این است که معلوم کنیم  بهترین وموثرترین راه برای به اجراءدرآوردن استراتژی مورد نظر کدام است بنابراین : </a:t>
            </a:r>
            <a:endParaRPr lang="fa-IR" sz="2400" dirty="0" smtClean="0">
              <a:solidFill>
                <a:schemeClr val="bg1"/>
              </a:solidFill>
            </a:endParaRPr>
          </a:p>
          <a:p>
            <a:endParaRPr lang="fa-IR" sz="2400" dirty="0" smtClean="0">
              <a:solidFill>
                <a:schemeClr val="bg1"/>
              </a:solidFill>
            </a:endParaRPr>
          </a:p>
          <a:p>
            <a:pPr lvl="0" algn="just"/>
            <a:r>
              <a:rPr lang="fa-IR" sz="2400" b="1" dirty="0" smtClean="0">
                <a:solidFill>
                  <a:schemeClr val="bg1"/>
                </a:solidFill>
              </a:rPr>
              <a:t>5-بادرنظر </a:t>
            </a:r>
            <a:r>
              <a:rPr lang="fa-IR" sz="2400" b="1" dirty="0">
                <a:solidFill>
                  <a:schemeClr val="bg1"/>
                </a:solidFill>
              </a:rPr>
              <a:t>گرفتن مواردفوق نوشتن برنامه فعالیت ها (</a:t>
            </a:r>
            <a:r>
              <a:rPr lang="en-US" sz="2400" b="1" dirty="0" smtClean="0">
                <a:solidFill>
                  <a:schemeClr val="bg1"/>
                </a:solidFill>
              </a:rPr>
              <a:t>Program </a:t>
            </a:r>
            <a:r>
              <a:rPr lang="en-US" sz="2400" b="1" dirty="0">
                <a:solidFill>
                  <a:schemeClr val="bg1"/>
                </a:solidFill>
              </a:rPr>
              <a:t>activity</a:t>
            </a:r>
            <a:r>
              <a:rPr lang="fa-IR" sz="2400" b="1" dirty="0">
                <a:solidFill>
                  <a:schemeClr val="bg1"/>
                </a:solidFill>
              </a:rPr>
              <a:t> ) به کارورز کمک می کند تااقداماتی که دراین طرح جهت ارتقاء سطح سلامتی می بایست انجام شود بصورت شماتیک درآید .</a:t>
            </a:r>
            <a:endParaRPr lang="en-US" sz="2400" b="1" dirty="0">
              <a:solidFill>
                <a:schemeClr val="bg1"/>
              </a:solidFill>
            </a:endParaRPr>
          </a:p>
          <a:p>
            <a:endParaRPr lang="fa-IR" sz="2000" dirty="0">
              <a:solidFill>
                <a:schemeClr val="bg1"/>
              </a:solidFill>
            </a:endParaRPr>
          </a:p>
        </p:txBody>
      </p:sp>
      <p:sp>
        <p:nvSpPr>
          <p:cNvPr id="3" name="Title 2"/>
          <p:cNvSpPr>
            <a:spLocks noGrp="1"/>
          </p:cNvSpPr>
          <p:nvPr>
            <p:ph type="title"/>
          </p:nvPr>
        </p:nvSpPr>
        <p:spPr/>
        <p:txBody>
          <a:bodyPr/>
          <a:lstStyle/>
          <a:p>
            <a:endParaRPr lang="fa-IR"/>
          </a:p>
        </p:txBody>
      </p:sp>
    </p:spTree>
    <p:extLst>
      <p:ext uri="{BB962C8B-B14F-4D97-AF65-F5344CB8AC3E}">
        <p14:creationId xmlns:p14="http://schemas.microsoft.com/office/powerpoint/2010/main" val="376080407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fa-IR" b="1" u="sng" dirty="0">
                <a:solidFill>
                  <a:schemeClr val="bg1"/>
                </a:solidFill>
              </a:rPr>
              <a:t>درنوشتن برنامه فعالیت ها نکات زیربایستی رعایت شود</a:t>
            </a:r>
            <a:r>
              <a:rPr lang="fa-IR" b="1" u="sng" dirty="0" smtClean="0">
                <a:solidFill>
                  <a:schemeClr val="bg1"/>
                </a:solidFill>
              </a:rPr>
              <a:t>.</a:t>
            </a:r>
          </a:p>
          <a:p>
            <a:pPr algn="just"/>
            <a:endParaRPr lang="fa-IR" b="1" dirty="0" smtClean="0">
              <a:solidFill>
                <a:schemeClr val="bg1"/>
              </a:solidFill>
            </a:endParaRPr>
          </a:p>
          <a:p>
            <a:pPr algn="just"/>
            <a:r>
              <a:rPr lang="fa-IR" b="1" dirty="0" smtClean="0">
                <a:solidFill>
                  <a:schemeClr val="bg1"/>
                </a:solidFill>
              </a:rPr>
              <a:t>الف </a:t>
            </a:r>
            <a:r>
              <a:rPr lang="fa-IR" b="1" dirty="0">
                <a:solidFill>
                  <a:schemeClr val="bg1"/>
                </a:solidFill>
              </a:rPr>
              <a:t>) فعالیت ها باید بصورت متوالی ومنظم نوشته شود بطوریکه انجام هرمرحله بتواند زمینه وراهگشا درجهت اجرای مرحله بعدی باشد </a:t>
            </a:r>
            <a:r>
              <a:rPr lang="fa-IR" b="1" dirty="0" smtClean="0">
                <a:solidFill>
                  <a:schemeClr val="bg1"/>
                </a:solidFill>
              </a:rPr>
              <a:t>.</a:t>
            </a:r>
            <a:endParaRPr lang="en-US" b="1" dirty="0">
              <a:solidFill>
                <a:schemeClr val="bg1"/>
              </a:solidFill>
            </a:endParaRPr>
          </a:p>
          <a:p>
            <a:pPr algn="just"/>
            <a:r>
              <a:rPr lang="fa-IR" b="1" dirty="0">
                <a:solidFill>
                  <a:schemeClr val="bg1"/>
                </a:solidFill>
              </a:rPr>
              <a:t>ب) زمان اجرا ی هرفعالیت بایدمشخص باشد . (تاریخ معین داشته باشد</a:t>
            </a:r>
            <a:r>
              <a:rPr lang="fa-IR" b="1" dirty="0" smtClean="0">
                <a:solidFill>
                  <a:schemeClr val="bg1"/>
                </a:solidFill>
              </a:rPr>
              <a:t>)</a:t>
            </a:r>
            <a:endParaRPr lang="fa-IR" b="1" dirty="0">
              <a:solidFill>
                <a:schemeClr val="bg1"/>
              </a:solidFill>
            </a:endParaRPr>
          </a:p>
        </p:txBody>
      </p:sp>
      <p:sp>
        <p:nvSpPr>
          <p:cNvPr id="3" name="Title 2"/>
          <p:cNvSpPr>
            <a:spLocks noGrp="1"/>
          </p:cNvSpPr>
          <p:nvPr>
            <p:ph type="title"/>
          </p:nvPr>
        </p:nvSpPr>
        <p:spPr/>
        <p:txBody>
          <a:bodyPr/>
          <a:lstStyle/>
          <a:p>
            <a:endParaRPr lang="fa-IR"/>
          </a:p>
        </p:txBody>
      </p:sp>
    </p:spTree>
    <p:extLst>
      <p:ext uri="{BB962C8B-B14F-4D97-AF65-F5344CB8AC3E}">
        <p14:creationId xmlns:p14="http://schemas.microsoft.com/office/powerpoint/2010/main" val="322857468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764704"/>
            <a:ext cx="8229600" cy="5691336"/>
          </a:xfrm>
        </p:spPr>
        <p:txBody>
          <a:bodyPr/>
          <a:lstStyle/>
          <a:p>
            <a:r>
              <a:rPr lang="fa-IR" b="1" dirty="0">
                <a:solidFill>
                  <a:schemeClr val="bg1"/>
                </a:solidFill>
              </a:rPr>
              <a:t>6-  منابع وامکانات (پرسنلی ، تدارکاتی ، مالی و   ) وتخصیص منابع بررسی گردند . </a:t>
            </a:r>
            <a:endParaRPr lang="en-US" b="1" dirty="0">
              <a:solidFill>
                <a:schemeClr val="bg1"/>
              </a:solidFill>
            </a:endParaRPr>
          </a:p>
          <a:p>
            <a:pPr algn="just"/>
            <a:r>
              <a:rPr lang="fa-IR" b="1" dirty="0">
                <a:solidFill>
                  <a:schemeClr val="bg1"/>
                </a:solidFill>
              </a:rPr>
              <a:t>کارورز  باید درکنار هرهدف ، منابع وتجهیزات موردنیاز جهت اجرای طرح وتنگناها یی را که درسرراه اجرای آن قرار دارند مشخص نماید . زیرا معمولآ همه منابع وتجهیزات موردنیاز قابل دستیابی نیستند </a:t>
            </a:r>
            <a:r>
              <a:rPr lang="fa-IR" b="1" dirty="0" smtClean="0">
                <a:solidFill>
                  <a:schemeClr val="bg1"/>
                </a:solidFill>
              </a:rPr>
              <a:t>.</a:t>
            </a:r>
          </a:p>
          <a:p>
            <a:pPr algn="just"/>
            <a:endParaRPr lang="en-US" b="1" dirty="0">
              <a:solidFill>
                <a:schemeClr val="bg1"/>
              </a:solidFill>
            </a:endParaRPr>
          </a:p>
          <a:p>
            <a:pPr algn="just"/>
            <a:r>
              <a:rPr lang="fa-IR" b="1" dirty="0">
                <a:solidFill>
                  <a:schemeClr val="bg1"/>
                </a:solidFill>
              </a:rPr>
              <a:t>7- کارورز یک باردیگر عنوان کامل طرح خودرا نوشته ودرکنارآن منابع </a:t>
            </a:r>
            <a:r>
              <a:rPr lang="fa-IR" b="1" dirty="0" smtClean="0">
                <a:solidFill>
                  <a:schemeClr val="bg1"/>
                </a:solidFill>
              </a:rPr>
              <a:t>قابل دسترسی </a:t>
            </a:r>
            <a:r>
              <a:rPr lang="fa-IR" b="1" dirty="0">
                <a:solidFill>
                  <a:schemeClr val="bg1"/>
                </a:solidFill>
              </a:rPr>
              <a:t>وتنگناها رامی نویسد .سپس کارورز بایدسعی کند به منظور رفع تنگناها ازمنابع قابل دسترس به شکل مطلوب استفاده نموده ویک برنامه اصلاح شده (</a:t>
            </a:r>
            <a:r>
              <a:rPr lang="en-US" b="1" dirty="0">
                <a:solidFill>
                  <a:schemeClr val="bg1"/>
                </a:solidFill>
              </a:rPr>
              <a:t>Revised  plan</a:t>
            </a:r>
            <a:r>
              <a:rPr lang="fa-IR" b="1" dirty="0">
                <a:solidFill>
                  <a:schemeClr val="bg1"/>
                </a:solidFill>
              </a:rPr>
              <a:t> ) دررابطه باآن بخش ازطرح که به مانع برخورده است ، بنویسد </a:t>
            </a:r>
            <a:r>
              <a:rPr lang="fa-IR" dirty="0">
                <a:solidFill>
                  <a:schemeClr val="bg1"/>
                </a:solidFill>
              </a:rPr>
              <a:t>.</a:t>
            </a:r>
            <a:endParaRPr lang="en-US" dirty="0">
              <a:solidFill>
                <a:schemeClr val="bg1"/>
              </a:solidFill>
            </a:endParaRPr>
          </a:p>
          <a:p>
            <a:endParaRPr lang="fa-IR" dirty="0"/>
          </a:p>
        </p:txBody>
      </p:sp>
      <p:sp>
        <p:nvSpPr>
          <p:cNvPr id="3" name="Title 2"/>
          <p:cNvSpPr>
            <a:spLocks noGrp="1"/>
          </p:cNvSpPr>
          <p:nvPr>
            <p:ph type="title"/>
          </p:nvPr>
        </p:nvSpPr>
        <p:spPr/>
        <p:txBody>
          <a:bodyPr/>
          <a:lstStyle/>
          <a:p>
            <a:endParaRPr lang="fa-IR"/>
          </a:p>
        </p:txBody>
      </p:sp>
    </p:spTree>
    <p:extLst>
      <p:ext uri="{BB962C8B-B14F-4D97-AF65-F5344CB8AC3E}">
        <p14:creationId xmlns:p14="http://schemas.microsoft.com/office/powerpoint/2010/main" val="152212540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908720"/>
            <a:ext cx="8229600" cy="5475312"/>
          </a:xfrm>
        </p:spPr>
        <p:txBody>
          <a:bodyPr/>
          <a:lstStyle/>
          <a:p>
            <a:pPr algn="just"/>
            <a:r>
              <a:rPr lang="fa-IR" b="1" dirty="0">
                <a:solidFill>
                  <a:schemeClr val="bg1"/>
                </a:solidFill>
              </a:rPr>
              <a:t>8- درآخرین مرحله پس ازنوشتن برنامه های اصلاح شده کارورز برنامه ریزی نهایی خودرا ثبت نماید (</a:t>
            </a:r>
            <a:r>
              <a:rPr lang="en-US" b="1" dirty="0">
                <a:solidFill>
                  <a:schemeClr val="bg1"/>
                </a:solidFill>
              </a:rPr>
              <a:t>Recording</a:t>
            </a:r>
            <a:r>
              <a:rPr lang="fa-IR" b="1" dirty="0">
                <a:solidFill>
                  <a:schemeClr val="bg1"/>
                </a:solidFill>
              </a:rPr>
              <a:t> ) . اما اگر مسئله مورد تشخیص " بیماری " باشد طرح مداخله ای متناسب </a:t>
            </a:r>
            <a:r>
              <a:rPr lang="fa-IR" b="1" dirty="0" smtClean="0">
                <a:solidFill>
                  <a:schemeClr val="bg1"/>
                </a:solidFill>
              </a:rPr>
              <a:t>با دوره </a:t>
            </a:r>
            <a:r>
              <a:rPr lang="fa-IR" b="1" dirty="0">
                <a:solidFill>
                  <a:schemeClr val="bg1"/>
                </a:solidFill>
              </a:rPr>
              <a:t>آموزشی که دارای سه قسمت پیشگیری </a:t>
            </a:r>
            <a:r>
              <a:rPr lang="fa-IR" b="1" dirty="0" smtClean="0">
                <a:solidFill>
                  <a:schemeClr val="bg1"/>
                </a:solidFill>
              </a:rPr>
              <a:t>اولیه،ثانویه وثالثیه باشد </a:t>
            </a:r>
            <a:r>
              <a:rPr lang="fa-IR" b="1" dirty="0">
                <a:solidFill>
                  <a:schemeClr val="bg1"/>
                </a:solidFill>
              </a:rPr>
              <a:t>تدوین وبه اجرا </a:t>
            </a:r>
            <a:r>
              <a:rPr lang="fa-IR" b="1" dirty="0" smtClean="0">
                <a:solidFill>
                  <a:schemeClr val="bg1"/>
                </a:solidFill>
              </a:rPr>
              <a:t>ءدرآید. </a:t>
            </a:r>
            <a:r>
              <a:rPr lang="fa-IR" b="1" dirty="0">
                <a:solidFill>
                  <a:schemeClr val="bg1"/>
                </a:solidFill>
              </a:rPr>
              <a:t>به عنوان مثال انجام واکسیناسیون یک نوع پیشگیری اولیه برای جامعه است تاخطوط دفاعی آن را مستحکم کند وپیشگیری ثانویه زمانی مطرح </a:t>
            </a:r>
            <a:r>
              <a:rPr lang="fa-IR" b="1" dirty="0" smtClean="0">
                <a:solidFill>
                  <a:schemeClr val="bg1"/>
                </a:solidFill>
              </a:rPr>
              <a:t>میشود </a:t>
            </a:r>
            <a:r>
              <a:rPr lang="fa-IR" b="1" dirty="0">
                <a:solidFill>
                  <a:schemeClr val="bg1"/>
                </a:solidFill>
              </a:rPr>
              <a:t>که یک محرک ازدیواردفاعی سلامت جامعه به دیواردفاعی سلامت جامعه نفوذ کرده وبایستی اقدام صورت گیرد </a:t>
            </a:r>
            <a:r>
              <a:rPr lang="fa-IR" b="1" dirty="0" smtClean="0">
                <a:solidFill>
                  <a:schemeClr val="bg1"/>
                </a:solidFill>
              </a:rPr>
              <a:t>تا درجه </a:t>
            </a:r>
            <a:r>
              <a:rPr lang="fa-IR" b="1" dirty="0">
                <a:solidFill>
                  <a:schemeClr val="bg1"/>
                </a:solidFill>
              </a:rPr>
              <a:t>تخریب آن رادرجامعه کاهش دهیم مانندغربالگری برای فشارخون وکشف وارجاع مواردبیماری برای درمان .</a:t>
            </a:r>
            <a:endParaRPr lang="en-US" b="1" dirty="0">
              <a:solidFill>
                <a:schemeClr val="bg1"/>
              </a:solidFill>
            </a:endParaRPr>
          </a:p>
          <a:p>
            <a:endParaRPr lang="fa-IR" dirty="0"/>
          </a:p>
        </p:txBody>
      </p:sp>
      <p:sp>
        <p:nvSpPr>
          <p:cNvPr id="3" name="Title 2"/>
          <p:cNvSpPr>
            <a:spLocks noGrp="1"/>
          </p:cNvSpPr>
          <p:nvPr>
            <p:ph type="title"/>
          </p:nvPr>
        </p:nvSpPr>
        <p:spPr/>
        <p:txBody>
          <a:bodyPr/>
          <a:lstStyle/>
          <a:p>
            <a:endParaRPr lang="fa-IR" dirty="0"/>
          </a:p>
        </p:txBody>
      </p:sp>
    </p:spTree>
    <p:extLst>
      <p:ext uri="{BB962C8B-B14F-4D97-AF65-F5344CB8AC3E}">
        <p14:creationId xmlns:p14="http://schemas.microsoft.com/office/powerpoint/2010/main" val="246389065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fa-IR" b="1" dirty="0">
                <a:solidFill>
                  <a:schemeClr val="bg1"/>
                </a:solidFill>
              </a:rPr>
              <a:t>پیشگیری ثالثیه زمانی است که محرک ازدیواردفاعی عبور کرده وعوارضی رابرجای گذاشته واین پیشگیری انجام می شود تامیزان بی ثباتی وتخریب بیشتر نشود وارتقاء به سمت سلامت وتعادل حاصل گردد .واگر طرح مداخله ای ( افزایش  آگاهی های بهداشتی مردم دررابطه با مشکل موردنظربوده ) </a:t>
            </a:r>
            <a:endParaRPr lang="en-US" b="1" dirty="0">
              <a:solidFill>
                <a:schemeClr val="bg1"/>
              </a:solidFill>
            </a:endParaRPr>
          </a:p>
          <a:p>
            <a:pPr algn="just"/>
            <a:r>
              <a:rPr lang="fa-IR" b="1" dirty="0">
                <a:solidFill>
                  <a:schemeClr val="bg1"/>
                </a:solidFill>
              </a:rPr>
              <a:t>طرح مداخله ای طبق اصول آموزش بهداشت تدوین شده وبه اجرا درمی آید .</a:t>
            </a:r>
            <a:endParaRPr lang="en-US" b="1" dirty="0">
              <a:solidFill>
                <a:schemeClr val="bg1"/>
              </a:solidFill>
            </a:endParaRPr>
          </a:p>
          <a:p>
            <a:endParaRPr lang="fa-IR" dirty="0"/>
          </a:p>
        </p:txBody>
      </p:sp>
      <p:sp>
        <p:nvSpPr>
          <p:cNvPr id="3" name="Title 2"/>
          <p:cNvSpPr>
            <a:spLocks noGrp="1"/>
          </p:cNvSpPr>
          <p:nvPr>
            <p:ph type="title"/>
          </p:nvPr>
        </p:nvSpPr>
        <p:spPr/>
        <p:txBody>
          <a:bodyPr/>
          <a:lstStyle/>
          <a:p>
            <a:endParaRPr lang="fa-IR"/>
          </a:p>
        </p:txBody>
      </p:sp>
    </p:spTree>
    <p:extLst>
      <p:ext uri="{BB962C8B-B14F-4D97-AF65-F5344CB8AC3E}">
        <p14:creationId xmlns:p14="http://schemas.microsoft.com/office/powerpoint/2010/main" val="211718043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548680"/>
            <a:ext cx="8229600" cy="5835352"/>
          </a:xfrm>
        </p:spPr>
        <p:txBody>
          <a:bodyPr>
            <a:normAutofit fontScale="92500" lnSpcReduction="10000"/>
          </a:bodyPr>
          <a:lstStyle/>
          <a:p>
            <a:pPr algn="just"/>
            <a:r>
              <a:rPr lang="fa-IR" b="1" dirty="0">
                <a:solidFill>
                  <a:schemeClr val="bg1"/>
                </a:solidFill>
              </a:rPr>
              <a:t>1-ساختار جامعه </a:t>
            </a:r>
            <a:r>
              <a:rPr lang="fa-IR" dirty="0">
                <a:solidFill>
                  <a:schemeClr val="bg1"/>
                </a:solidFill>
              </a:rPr>
              <a:t>(مشابه ساختمان </a:t>
            </a:r>
            <a:r>
              <a:rPr lang="fa-IR" dirty="0" smtClean="0">
                <a:solidFill>
                  <a:schemeClr val="bg1"/>
                </a:solidFill>
              </a:rPr>
              <a:t>بدن) </a:t>
            </a:r>
            <a:r>
              <a:rPr lang="fa-IR" dirty="0">
                <a:solidFill>
                  <a:schemeClr val="bg1"/>
                </a:solidFill>
              </a:rPr>
              <a:t>که می توان آن را به صورت چرخی دانست که ازیک محور (بخش مرکزی ) وهشت قسمت اطراف آن </a:t>
            </a:r>
            <a:r>
              <a:rPr lang="fa-IR" dirty="0" smtClean="0">
                <a:solidFill>
                  <a:schemeClr val="bg1"/>
                </a:solidFill>
              </a:rPr>
              <a:t>(زیرسیستم </a:t>
            </a:r>
            <a:r>
              <a:rPr lang="fa-IR" dirty="0">
                <a:solidFill>
                  <a:schemeClr val="bg1"/>
                </a:solidFill>
              </a:rPr>
              <a:t>ها )تشکیل شده </a:t>
            </a:r>
            <a:r>
              <a:rPr lang="fa-IR" dirty="0" smtClean="0">
                <a:solidFill>
                  <a:schemeClr val="bg1"/>
                </a:solidFill>
              </a:rPr>
              <a:t>است دراین </a:t>
            </a:r>
            <a:r>
              <a:rPr lang="fa-IR" dirty="0">
                <a:solidFill>
                  <a:schemeClr val="bg1"/>
                </a:solidFill>
              </a:rPr>
              <a:t>حالت می توان آشنایی با ساختمان جامعه رامشابه آشنایی بابدن یک فرد سالم دانست .</a:t>
            </a:r>
            <a:endParaRPr lang="en-US" dirty="0">
              <a:solidFill>
                <a:schemeClr val="bg1"/>
              </a:solidFill>
            </a:endParaRPr>
          </a:p>
          <a:p>
            <a:pPr algn="just"/>
            <a:r>
              <a:rPr lang="fa-IR" dirty="0">
                <a:solidFill>
                  <a:schemeClr val="bg1"/>
                </a:solidFill>
              </a:rPr>
              <a:t>2</a:t>
            </a:r>
            <a:r>
              <a:rPr lang="fa-IR" b="1" dirty="0">
                <a:solidFill>
                  <a:schemeClr val="bg1"/>
                </a:solidFill>
              </a:rPr>
              <a:t>- آسیب شناسی مشکل بهداشتی </a:t>
            </a:r>
            <a:r>
              <a:rPr lang="fa-IR" dirty="0">
                <a:solidFill>
                  <a:schemeClr val="bg1"/>
                </a:solidFill>
              </a:rPr>
              <a:t>(مشابه آسیب شناسی بدن) که می توان 3قسمت برای آن مشخص نمود : اول سیستم دفاعی جامعه دربرابرآسیب های وارده به سلامتی ، دوم محرک ها یا عوامل آسیب زا (</a:t>
            </a:r>
            <a:r>
              <a:rPr lang="en-US" dirty="0">
                <a:solidFill>
                  <a:schemeClr val="bg1"/>
                </a:solidFill>
              </a:rPr>
              <a:t>Stressor</a:t>
            </a:r>
            <a:r>
              <a:rPr lang="fa-IR" dirty="0">
                <a:solidFill>
                  <a:schemeClr val="bg1"/>
                </a:solidFill>
              </a:rPr>
              <a:t>) وسوم میزان عکس العمل جامعه به محرک ها .</a:t>
            </a:r>
            <a:endParaRPr lang="en-US" dirty="0">
              <a:solidFill>
                <a:schemeClr val="bg1"/>
              </a:solidFill>
            </a:endParaRPr>
          </a:p>
          <a:p>
            <a:r>
              <a:rPr lang="fa-IR" dirty="0" smtClean="0">
                <a:solidFill>
                  <a:srgbClr val="FF0000"/>
                </a:solidFill>
              </a:rPr>
              <a:t>محرک ها عواملی </a:t>
            </a:r>
            <a:r>
              <a:rPr lang="fa-IR" dirty="0">
                <a:solidFill>
                  <a:srgbClr val="FF0000"/>
                </a:solidFill>
              </a:rPr>
              <a:t>هستندکه برای جامعه بی ثباتی ایجاد می کنند ( دربیماریهای انسان </a:t>
            </a:r>
            <a:r>
              <a:rPr lang="en-US" dirty="0">
                <a:solidFill>
                  <a:srgbClr val="FF0000"/>
                </a:solidFill>
              </a:rPr>
              <a:t>Etiology</a:t>
            </a:r>
            <a:r>
              <a:rPr lang="fa-IR" dirty="0">
                <a:solidFill>
                  <a:srgbClr val="FF0000"/>
                </a:solidFill>
              </a:rPr>
              <a:t>  قلمداد می شود </a:t>
            </a:r>
            <a:r>
              <a:rPr lang="fa-IR" dirty="0" smtClean="0">
                <a:solidFill>
                  <a:srgbClr val="FF0000"/>
                </a:solidFill>
              </a:rPr>
              <a:t>).</a:t>
            </a:r>
          </a:p>
          <a:p>
            <a:r>
              <a:rPr lang="fa-IR" dirty="0">
                <a:solidFill>
                  <a:srgbClr val="FF0000"/>
                </a:solidFill>
              </a:rPr>
              <a:t>محرک ها به دوگروه تقسیم می شوند : </a:t>
            </a:r>
            <a:endParaRPr lang="en-US" dirty="0">
              <a:solidFill>
                <a:srgbClr val="FF0000"/>
              </a:solidFill>
            </a:endParaRPr>
          </a:p>
          <a:p>
            <a:r>
              <a:rPr lang="fa-IR" dirty="0">
                <a:solidFill>
                  <a:srgbClr val="FF0000"/>
                </a:solidFill>
              </a:rPr>
              <a:t>الف : محرک های داخلی  </a:t>
            </a:r>
            <a:r>
              <a:rPr lang="en-US" dirty="0">
                <a:solidFill>
                  <a:srgbClr val="FF0000"/>
                </a:solidFill>
              </a:rPr>
              <a:t>INTERNAL  STRESSORS</a:t>
            </a:r>
            <a:r>
              <a:rPr lang="fa-IR" dirty="0">
                <a:solidFill>
                  <a:srgbClr val="FF0000"/>
                </a:solidFill>
              </a:rPr>
              <a:t> : عواملی که ازدرون  برای جامعه بی ثباتی ایجاد می کنند مانند تمامی ویروس ها ومیکروب ها ویا بسته شدن یک مرکز بهداشتی .</a:t>
            </a:r>
            <a:endParaRPr lang="en-US" dirty="0">
              <a:solidFill>
                <a:srgbClr val="FF0000"/>
              </a:solidFill>
            </a:endParaRPr>
          </a:p>
          <a:p>
            <a:r>
              <a:rPr lang="fa-IR" dirty="0">
                <a:solidFill>
                  <a:srgbClr val="FF0000"/>
                </a:solidFill>
              </a:rPr>
              <a:t> ب: محرک های خارجی </a:t>
            </a:r>
            <a:r>
              <a:rPr lang="en-US" dirty="0">
                <a:solidFill>
                  <a:srgbClr val="FF0000"/>
                </a:solidFill>
              </a:rPr>
              <a:t>IXTERNAL  STRESSORS</a:t>
            </a:r>
            <a:r>
              <a:rPr lang="fa-IR" dirty="0">
                <a:solidFill>
                  <a:srgbClr val="FF0000"/>
                </a:solidFill>
              </a:rPr>
              <a:t> : عواملی که ازبیرون برای جامعه بی ثباتی ایجادمی کنند مانند آلودگی هواو....</a:t>
            </a:r>
            <a:endParaRPr lang="en-US" dirty="0">
              <a:solidFill>
                <a:srgbClr val="FF0000"/>
              </a:solidFill>
            </a:endParaRPr>
          </a:p>
          <a:p>
            <a:endParaRPr lang="fa-IR" dirty="0" smtClean="0"/>
          </a:p>
          <a:p>
            <a:endParaRPr lang="fa-IR" dirty="0"/>
          </a:p>
        </p:txBody>
      </p:sp>
      <p:sp>
        <p:nvSpPr>
          <p:cNvPr id="3" name="Title 2"/>
          <p:cNvSpPr>
            <a:spLocks noGrp="1"/>
          </p:cNvSpPr>
          <p:nvPr>
            <p:ph type="title"/>
          </p:nvPr>
        </p:nvSpPr>
        <p:spPr>
          <a:xfrm flipV="1">
            <a:off x="457200" y="106681"/>
            <a:ext cx="8229600" cy="45719"/>
          </a:xfrm>
        </p:spPr>
        <p:txBody>
          <a:bodyPr>
            <a:normAutofit fontScale="90000"/>
          </a:bodyPr>
          <a:lstStyle/>
          <a:p>
            <a:endParaRPr lang="fa-IR" dirty="0"/>
          </a:p>
        </p:txBody>
      </p:sp>
    </p:spTree>
    <p:extLst>
      <p:ext uri="{BB962C8B-B14F-4D97-AF65-F5344CB8AC3E}">
        <p14:creationId xmlns:p14="http://schemas.microsoft.com/office/powerpoint/2010/main" val="4146127672"/>
      </p:ext>
    </p:extLst>
  </p:cSld>
  <p:clrMapOvr>
    <a:masterClrMapping/>
  </p:clrMapOvr>
  <p:transition spd="slow">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217368"/>
          </a:xfrm>
        </p:spPr>
        <p:txBody>
          <a:bodyPr>
            <a:normAutofit lnSpcReduction="10000"/>
          </a:bodyPr>
          <a:lstStyle/>
          <a:p>
            <a:r>
              <a:rPr lang="fa-IR" dirty="0">
                <a:solidFill>
                  <a:schemeClr val="bg1"/>
                </a:solidFill>
              </a:rPr>
              <a:t>- تشکیل کمیته ویژه (درون بخشی وبرون بخشی ) </a:t>
            </a:r>
            <a:endParaRPr lang="en-US" dirty="0">
              <a:solidFill>
                <a:schemeClr val="bg1"/>
              </a:solidFill>
            </a:endParaRPr>
          </a:p>
          <a:p>
            <a:r>
              <a:rPr lang="fa-IR" dirty="0">
                <a:solidFill>
                  <a:schemeClr val="bg1"/>
                </a:solidFill>
              </a:rPr>
              <a:t>- تجزیه وتحلیل وضع موجود (اقتصادی ، سیاسی ، اجتماعی ، جمعیتی و.......... ) </a:t>
            </a:r>
            <a:endParaRPr lang="en-US" dirty="0">
              <a:solidFill>
                <a:schemeClr val="bg1"/>
              </a:solidFill>
            </a:endParaRPr>
          </a:p>
          <a:p>
            <a:r>
              <a:rPr lang="fa-IR" dirty="0">
                <a:solidFill>
                  <a:schemeClr val="bg1"/>
                </a:solidFill>
              </a:rPr>
              <a:t>- تعیین اهداف </a:t>
            </a:r>
            <a:endParaRPr lang="en-US" dirty="0">
              <a:solidFill>
                <a:schemeClr val="bg1"/>
              </a:solidFill>
            </a:endParaRPr>
          </a:p>
          <a:p>
            <a:r>
              <a:rPr lang="fa-IR" dirty="0">
                <a:solidFill>
                  <a:schemeClr val="bg1"/>
                </a:solidFill>
              </a:rPr>
              <a:t>- تنظیم استراتژی بهداشتی ونوشتن برنامه فعالیت ها </a:t>
            </a:r>
            <a:endParaRPr lang="en-US" dirty="0">
              <a:solidFill>
                <a:schemeClr val="bg1"/>
              </a:solidFill>
            </a:endParaRPr>
          </a:p>
          <a:p>
            <a:r>
              <a:rPr lang="fa-IR" dirty="0">
                <a:solidFill>
                  <a:schemeClr val="bg1"/>
                </a:solidFill>
              </a:rPr>
              <a:t>- بررسی منابع وامکانات وتخصیص منابع </a:t>
            </a:r>
            <a:endParaRPr lang="en-US" dirty="0">
              <a:solidFill>
                <a:schemeClr val="bg1"/>
              </a:solidFill>
            </a:endParaRPr>
          </a:p>
          <a:p>
            <a:r>
              <a:rPr lang="fa-IR" dirty="0">
                <a:solidFill>
                  <a:schemeClr val="bg1"/>
                </a:solidFill>
              </a:rPr>
              <a:t>- نوشتن برنامه اصلاح شده (</a:t>
            </a:r>
            <a:r>
              <a:rPr lang="en-US" dirty="0">
                <a:solidFill>
                  <a:schemeClr val="bg1"/>
                </a:solidFill>
              </a:rPr>
              <a:t>Revised  plan</a:t>
            </a:r>
            <a:r>
              <a:rPr lang="fa-IR" dirty="0">
                <a:solidFill>
                  <a:schemeClr val="bg1"/>
                </a:solidFill>
              </a:rPr>
              <a:t> ) باتوجه به امکانات وتنگناها </a:t>
            </a:r>
            <a:endParaRPr lang="en-US" dirty="0">
              <a:solidFill>
                <a:schemeClr val="bg1"/>
              </a:solidFill>
            </a:endParaRPr>
          </a:p>
          <a:p>
            <a:r>
              <a:rPr lang="fa-IR" dirty="0">
                <a:solidFill>
                  <a:schemeClr val="bg1"/>
                </a:solidFill>
              </a:rPr>
              <a:t>- ثبت برنامه </a:t>
            </a:r>
            <a:endParaRPr lang="en-US" dirty="0">
              <a:solidFill>
                <a:schemeClr val="bg1"/>
              </a:solidFill>
            </a:endParaRPr>
          </a:p>
          <a:p>
            <a:r>
              <a:rPr lang="fa-IR" dirty="0">
                <a:solidFill>
                  <a:schemeClr val="bg1"/>
                </a:solidFill>
              </a:rPr>
              <a:t>- تدوین </a:t>
            </a:r>
            <a:r>
              <a:rPr lang="fa-IR" dirty="0" smtClean="0">
                <a:solidFill>
                  <a:schemeClr val="bg1"/>
                </a:solidFill>
              </a:rPr>
              <a:t>ارزشیابی</a:t>
            </a:r>
          </a:p>
          <a:p>
            <a:r>
              <a:rPr lang="fa-IR" dirty="0" smtClean="0">
                <a:solidFill>
                  <a:schemeClr val="bg1"/>
                </a:solidFill>
              </a:rPr>
              <a:t> </a:t>
            </a:r>
            <a:r>
              <a:rPr lang="fa-IR" dirty="0">
                <a:solidFill>
                  <a:schemeClr val="bg1"/>
                </a:solidFill>
              </a:rPr>
              <a:t>- اجراء </a:t>
            </a:r>
            <a:endParaRPr lang="en-US" dirty="0">
              <a:solidFill>
                <a:schemeClr val="bg1"/>
              </a:solidFill>
            </a:endParaRPr>
          </a:p>
          <a:p>
            <a:r>
              <a:rPr lang="fa-IR" dirty="0">
                <a:solidFill>
                  <a:schemeClr val="bg1"/>
                </a:solidFill>
              </a:rPr>
              <a:t>- اجراء ارزشیابی </a:t>
            </a:r>
            <a:endParaRPr lang="en-US" dirty="0">
              <a:solidFill>
                <a:schemeClr val="bg1"/>
              </a:solidFill>
            </a:endParaRPr>
          </a:p>
          <a:p>
            <a:endParaRPr lang="en-US" dirty="0">
              <a:solidFill>
                <a:schemeClr val="bg1"/>
              </a:solidFill>
            </a:endParaRPr>
          </a:p>
        </p:txBody>
      </p:sp>
      <p:sp>
        <p:nvSpPr>
          <p:cNvPr id="3" name="Title 2"/>
          <p:cNvSpPr>
            <a:spLocks noGrp="1"/>
          </p:cNvSpPr>
          <p:nvPr>
            <p:ph type="title"/>
          </p:nvPr>
        </p:nvSpPr>
        <p:spPr>
          <a:xfrm>
            <a:off x="467544" y="332656"/>
            <a:ext cx="8229600" cy="823210"/>
          </a:xfrm>
        </p:spPr>
        <p:txBody>
          <a:bodyPr>
            <a:normAutofit/>
          </a:bodyPr>
          <a:lstStyle/>
          <a:p>
            <a:pPr algn="r"/>
            <a:r>
              <a:rPr lang="fa-IR" sz="2800" dirty="0">
                <a:solidFill>
                  <a:schemeClr val="bg1"/>
                </a:solidFill>
              </a:rPr>
              <a:t>مراحل تدوین یک طرح مداخله ای رامی توان به صورت زیرخلاصه نمود.</a:t>
            </a:r>
          </a:p>
        </p:txBody>
      </p:sp>
    </p:spTree>
    <p:extLst>
      <p:ext uri="{BB962C8B-B14F-4D97-AF65-F5344CB8AC3E}">
        <p14:creationId xmlns:p14="http://schemas.microsoft.com/office/powerpoint/2010/main" val="399204700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dirty="0">
                <a:solidFill>
                  <a:schemeClr val="bg1"/>
                </a:solidFill>
              </a:rPr>
              <a:t>نکات مهم :</a:t>
            </a:r>
            <a:endParaRPr lang="en-US" dirty="0">
              <a:solidFill>
                <a:schemeClr val="bg1"/>
              </a:solidFill>
            </a:endParaRPr>
          </a:p>
          <a:p>
            <a:pPr algn="just"/>
            <a:r>
              <a:rPr lang="fa-IR" dirty="0">
                <a:solidFill>
                  <a:schemeClr val="bg1"/>
                </a:solidFill>
              </a:rPr>
              <a:t>نکته بسیارحائز اهمیت این است که درکلیه مراحل بالاخص مرحله تدوین طرح مداخله ای توجه شود که چون فعالیت مدیریتی برای حل مسئله باید دربطن نظام شبکه ای درمانی باشد (مبتنی براستراتژی </a:t>
            </a:r>
            <a:r>
              <a:rPr lang="en-US" dirty="0">
                <a:solidFill>
                  <a:schemeClr val="bg1"/>
                </a:solidFill>
              </a:rPr>
              <a:t>P.H.C</a:t>
            </a:r>
            <a:r>
              <a:rPr lang="fa-IR" dirty="0">
                <a:solidFill>
                  <a:schemeClr val="bg1"/>
                </a:solidFill>
              </a:rPr>
              <a:t>) الزامآ اصول وسطوح واجزاء </a:t>
            </a:r>
            <a:r>
              <a:rPr lang="en-US" dirty="0">
                <a:solidFill>
                  <a:schemeClr val="bg1"/>
                </a:solidFill>
              </a:rPr>
              <a:t>P.H.C</a:t>
            </a:r>
            <a:r>
              <a:rPr lang="fa-IR" dirty="0">
                <a:solidFill>
                  <a:schemeClr val="bg1"/>
                </a:solidFill>
              </a:rPr>
              <a:t> باید اساس تدوین طرح مداخله ای واجرای آن باشد .</a:t>
            </a:r>
            <a:endParaRPr lang="en-US" dirty="0">
              <a:solidFill>
                <a:schemeClr val="bg1"/>
              </a:solidFill>
            </a:endParaRPr>
          </a:p>
          <a:p>
            <a:pPr algn="just"/>
            <a:r>
              <a:rPr lang="fa-IR" dirty="0">
                <a:solidFill>
                  <a:schemeClr val="bg1"/>
                </a:solidFill>
              </a:rPr>
              <a:t>نکته دیگر اینکه این نوع مدیریت می تواند برای جوامع کوچکتری مانند مدرسه وخانه وغیره نیزانتخاب گردد. </a:t>
            </a:r>
            <a:endParaRPr lang="en-US" dirty="0">
              <a:solidFill>
                <a:schemeClr val="bg1"/>
              </a:solidFill>
            </a:endParaRPr>
          </a:p>
          <a:p>
            <a:endParaRPr lang="fa-IR" dirty="0"/>
          </a:p>
        </p:txBody>
      </p:sp>
      <p:sp>
        <p:nvSpPr>
          <p:cNvPr id="3" name="Title 2"/>
          <p:cNvSpPr>
            <a:spLocks noGrp="1"/>
          </p:cNvSpPr>
          <p:nvPr>
            <p:ph type="title"/>
          </p:nvPr>
        </p:nvSpPr>
        <p:spPr/>
        <p:txBody>
          <a:bodyPr/>
          <a:lstStyle/>
          <a:p>
            <a:endParaRPr lang="fa-IR"/>
          </a:p>
        </p:txBody>
      </p:sp>
    </p:spTree>
    <p:extLst>
      <p:ext uri="{BB962C8B-B14F-4D97-AF65-F5344CB8AC3E}">
        <p14:creationId xmlns:p14="http://schemas.microsoft.com/office/powerpoint/2010/main" val="365149023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fa-IR" dirty="0">
                <a:solidFill>
                  <a:schemeClr val="bg1"/>
                </a:solidFill>
              </a:rPr>
              <a:t>پس ازاجرای طرح مداخله ای ، مرحله انجام ارزشیابی پیش می آید ودرآن محرک هایی را که درنتیجه </a:t>
            </a:r>
            <a:r>
              <a:rPr lang="en-US" dirty="0">
                <a:solidFill>
                  <a:schemeClr val="bg1"/>
                </a:solidFill>
              </a:rPr>
              <a:t>H.S.R</a:t>
            </a:r>
            <a:r>
              <a:rPr lang="fa-IR" dirty="0">
                <a:solidFill>
                  <a:schemeClr val="bg1"/>
                </a:solidFill>
              </a:rPr>
              <a:t> به دست آمد ودرراستای حل مسئله بهداشتی برای آنها طرح مداخله ای نوشته شد ، درنظر گرفته  واثرات طرح مداخله ای برروی مشکل بهداشتی راارزشیابی می کنیم ، تامیزان تاثیر مداخله معین گردد.مثلا درمورد مثال های قبلی می توان افزایش واکسیناسیون ، مواردکشف وارجاع فشارخون وکاهش ناتوانی ها را معیارهایی برای ارزشیابی قرار داد ویا اگر با توافق مسئولین شبکه محرک ها ومشکل بهداشتی انتخاب شدند ، قبل وبعداز مداخله یک بررسی مقایسه ای طبق اصول مربوط به روش تحقیق صورت گرفته وتفاوت آنها می تواند به عنوان ارزشیابی طرح مداخله ای ارائه گردد.</a:t>
            </a:r>
            <a:endParaRPr lang="en-US" dirty="0">
              <a:solidFill>
                <a:schemeClr val="bg1"/>
              </a:solidFill>
            </a:endParaRPr>
          </a:p>
          <a:p>
            <a:endParaRPr lang="fa-IR" dirty="0"/>
          </a:p>
        </p:txBody>
      </p:sp>
      <p:sp>
        <p:nvSpPr>
          <p:cNvPr id="3" name="Title 2"/>
          <p:cNvSpPr>
            <a:spLocks noGrp="1"/>
          </p:cNvSpPr>
          <p:nvPr>
            <p:ph type="title"/>
          </p:nvPr>
        </p:nvSpPr>
        <p:spPr>
          <a:xfrm>
            <a:off x="539552" y="188640"/>
            <a:ext cx="8229600" cy="869158"/>
          </a:xfrm>
        </p:spPr>
        <p:txBody>
          <a:bodyPr>
            <a:normAutofit/>
          </a:bodyPr>
          <a:lstStyle/>
          <a:p>
            <a:pPr algn="ctr"/>
            <a:r>
              <a:rPr lang="fa-IR" sz="4000" dirty="0">
                <a:solidFill>
                  <a:srgbClr val="C00000"/>
                </a:solidFill>
                <a:effectLst/>
              </a:rPr>
              <a:t>چگونگی ارزشیابی طرح های مداخله ای </a:t>
            </a:r>
            <a:endParaRPr lang="fa-IR" sz="4000" dirty="0">
              <a:solidFill>
                <a:srgbClr val="C00000"/>
              </a:solidFill>
            </a:endParaRPr>
          </a:p>
        </p:txBody>
      </p:sp>
    </p:spTree>
    <p:extLst>
      <p:ext uri="{BB962C8B-B14F-4D97-AF65-F5344CB8AC3E}">
        <p14:creationId xmlns:p14="http://schemas.microsoft.com/office/powerpoint/2010/main" val="173450389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p:txBody>
          <a:bodyPr/>
          <a:lstStyle/>
          <a:p>
            <a:endParaRPr lang="fa-IR" smtClean="0"/>
          </a:p>
        </p:txBody>
      </p:sp>
      <p:sp>
        <p:nvSpPr>
          <p:cNvPr id="94211" name="Content Placeholder 2"/>
          <p:cNvSpPr>
            <a:spLocks noGrp="1"/>
          </p:cNvSpPr>
          <p:nvPr>
            <p:ph idx="1"/>
          </p:nvPr>
        </p:nvSpPr>
        <p:spPr/>
        <p:txBody>
          <a:bodyPr/>
          <a:lstStyle/>
          <a:p>
            <a:endParaRPr lang="fa-IR" smtClean="0"/>
          </a:p>
        </p:txBody>
      </p:sp>
      <p:pic>
        <p:nvPicPr>
          <p:cNvPr id="94212" name="Picture 2" descr="E:\worksh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764704"/>
            <a:ext cx="8136904"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85580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467889"/>
            <a:ext cx="8229600" cy="6408712"/>
          </a:xfrm>
        </p:spPr>
        <p:txBody>
          <a:bodyPr>
            <a:normAutofit fontScale="47500" lnSpcReduction="20000"/>
          </a:bodyPr>
          <a:lstStyle/>
          <a:p>
            <a:r>
              <a:rPr lang="fa-IR" sz="5100" b="1" dirty="0">
                <a:solidFill>
                  <a:schemeClr val="bg1"/>
                </a:solidFill>
              </a:rPr>
              <a:t>3- چگونگی مدیریت حل یک مشکل بهداشتی (مشابه مدیریت </a:t>
            </a:r>
            <a:r>
              <a:rPr lang="fa-IR" sz="5100" b="1" dirty="0" smtClean="0">
                <a:solidFill>
                  <a:schemeClr val="bg1"/>
                </a:solidFill>
              </a:rPr>
              <a:t>درمان </a:t>
            </a:r>
            <a:r>
              <a:rPr lang="fa-IR" sz="5100" b="1" dirty="0">
                <a:solidFill>
                  <a:schemeClr val="bg1"/>
                </a:solidFill>
              </a:rPr>
              <a:t>یک بیمار) که می توان 6 مرحله زیر </a:t>
            </a:r>
            <a:r>
              <a:rPr lang="fa-IR" sz="5100" b="1" dirty="0" smtClean="0">
                <a:solidFill>
                  <a:schemeClr val="bg1"/>
                </a:solidFill>
              </a:rPr>
              <a:t>را برای </a:t>
            </a:r>
            <a:r>
              <a:rPr lang="fa-IR" sz="5100" b="1" dirty="0">
                <a:solidFill>
                  <a:schemeClr val="bg1"/>
                </a:solidFill>
              </a:rPr>
              <a:t>آن مشخص نمود : </a:t>
            </a:r>
            <a:endParaRPr lang="fa-IR" sz="5100" b="1" dirty="0" smtClean="0">
              <a:solidFill>
                <a:schemeClr val="bg1"/>
              </a:solidFill>
            </a:endParaRPr>
          </a:p>
          <a:p>
            <a:endParaRPr lang="en-US" sz="3400" dirty="0">
              <a:solidFill>
                <a:schemeClr val="bg1"/>
              </a:solidFill>
            </a:endParaRPr>
          </a:p>
          <a:p>
            <a:r>
              <a:rPr lang="fa-IR" sz="4200" dirty="0">
                <a:solidFill>
                  <a:schemeClr val="bg1"/>
                </a:solidFill>
              </a:rPr>
              <a:t>الف ) ارزیابی جامعه وسیستم ارائه خدمات بهداشتی درمانی " چرخ جامعه "   شبیه گرفتن شرح حال بیمار وانجام معاینه او </a:t>
            </a:r>
            <a:r>
              <a:rPr lang="fa-IR" sz="4200" dirty="0" smtClean="0">
                <a:solidFill>
                  <a:schemeClr val="bg1"/>
                </a:solidFill>
              </a:rPr>
              <a:t>.</a:t>
            </a:r>
          </a:p>
          <a:p>
            <a:endParaRPr lang="en-US" sz="4200" dirty="0">
              <a:solidFill>
                <a:schemeClr val="bg1"/>
              </a:solidFill>
            </a:endParaRPr>
          </a:p>
          <a:p>
            <a:r>
              <a:rPr lang="fa-IR" sz="4200" dirty="0">
                <a:solidFill>
                  <a:schemeClr val="bg1"/>
                </a:solidFill>
              </a:rPr>
              <a:t>ب) تجزیه وتحلیل نتایج جمع آوری شده ،</a:t>
            </a:r>
            <a:r>
              <a:rPr lang="fa-IR" sz="4200" dirty="0" smtClean="0">
                <a:solidFill>
                  <a:schemeClr val="bg1"/>
                </a:solidFill>
              </a:rPr>
              <a:t>ارزیابی </a:t>
            </a:r>
            <a:r>
              <a:rPr lang="fa-IR" sz="4200" dirty="0">
                <a:solidFill>
                  <a:schemeClr val="bg1"/>
                </a:solidFill>
              </a:rPr>
              <a:t>(شبیه تجزیه وتحلیل اطلاعات به دست آمده ازشرح حال ومعاینه ونتایج آزمایشگاهی   </a:t>
            </a:r>
            <a:r>
              <a:rPr lang="fa-IR" sz="4200" dirty="0" smtClean="0">
                <a:solidFill>
                  <a:schemeClr val="bg1"/>
                </a:solidFill>
              </a:rPr>
              <a:t>).</a:t>
            </a:r>
          </a:p>
          <a:p>
            <a:endParaRPr lang="fa-IR" sz="4200" dirty="0" smtClean="0">
              <a:solidFill>
                <a:schemeClr val="bg1"/>
              </a:solidFill>
            </a:endParaRPr>
          </a:p>
          <a:p>
            <a:pPr algn="just"/>
            <a:r>
              <a:rPr lang="fa-IR" sz="4200" dirty="0" smtClean="0">
                <a:solidFill>
                  <a:schemeClr val="bg1"/>
                </a:solidFill>
              </a:rPr>
              <a:t> </a:t>
            </a:r>
            <a:r>
              <a:rPr lang="fa-IR" sz="4200" dirty="0">
                <a:solidFill>
                  <a:schemeClr val="bg1"/>
                </a:solidFill>
              </a:rPr>
              <a:t>ج) </a:t>
            </a:r>
            <a:r>
              <a:rPr lang="fa-IR" sz="4200" dirty="0" smtClean="0">
                <a:solidFill>
                  <a:schemeClr val="bg1"/>
                </a:solidFill>
              </a:rPr>
              <a:t>تشخیص مشکلات بهداشتی درمانی </a:t>
            </a:r>
            <a:r>
              <a:rPr lang="fa-IR" sz="4200" dirty="0">
                <a:solidFill>
                  <a:schemeClr val="bg1"/>
                </a:solidFill>
              </a:rPr>
              <a:t>جامعه با توجه به محرک ها ومیزان عکس العمل جامعه به آنها (شبیه مطرح نمودن تشخیص های افتراقی ویافتن جزئیات علل بیماری ). </a:t>
            </a:r>
            <a:endParaRPr lang="fa-IR" sz="4200" dirty="0" smtClean="0">
              <a:solidFill>
                <a:schemeClr val="bg1"/>
              </a:solidFill>
            </a:endParaRPr>
          </a:p>
          <a:p>
            <a:pPr algn="just"/>
            <a:endParaRPr lang="fa-IR" sz="4200" dirty="0">
              <a:solidFill>
                <a:schemeClr val="bg1"/>
              </a:solidFill>
            </a:endParaRPr>
          </a:p>
          <a:p>
            <a:pPr algn="just"/>
            <a:r>
              <a:rPr lang="fa-IR" sz="4200" dirty="0" smtClean="0">
                <a:solidFill>
                  <a:schemeClr val="bg1"/>
                </a:solidFill>
              </a:rPr>
              <a:t>د</a:t>
            </a:r>
            <a:r>
              <a:rPr lang="fa-IR" sz="4200" dirty="0">
                <a:solidFill>
                  <a:schemeClr val="bg1"/>
                </a:solidFill>
              </a:rPr>
              <a:t>) تدوین طرح مداخله ای برای رفع مشکل (مشابه تدوین </a:t>
            </a:r>
            <a:r>
              <a:rPr lang="fa-IR" sz="4200" dirty="0" smtClean="0">
                <a:solidFill>
                  <a:schemeClr val="bg1"/>
                </a:solidFill>
              </a:rPr>
              <a:t>طرح </a:t>
            </a:r>
            <a:r>
              <a:rPr lang="fa-IR" sz="4200" dirty="0">
                <a:solidFill>
                  <a:schemeClr val="bg1"/>
                </a:solidFill>
              </a:rPr>
              <a:t>تدبیر اندیشیدن برای بیماری فرد بیمار ). </a:t>
            </a:r>
            <a:endParaRPr lang="fa-IR" sz="4200" dirty="0" smtClean="0">
              <a:solidFill>
                <a:schemeClr val="bg1"/>
              </a:solidFill>
            </a:endParaRPr>
          </a:p>
          <a:p>
            <a:pPr algn="just"/>
            <a:endParaRPr lang="fa-IR" sz="4200" dirty="0" smtClean="0">
              <a:solidFill>
                <a:schemeClr val="bg1"/>
              </a:solidFill>
            </a:endParaRPr>
          </a:p>
          <a:p>
            <a:pPr algn="just"/>
            <a:r>
              <a:rPr lang="fa-IR" sz="4200" dirty="0" smtClean="0">
                <a:solidFill>
                  <a:schemeClr val="bg1"/>
                </a:solidFill>
              </a:rPr>
              <a:t>ه</a:t>
            </a:r>
            <a:r>
              <a:rPr lang="fa-IR" sz="4200" dirty="0">
                <a:solidFill>
                  <a:schemeClr val="bg1"/>
                </a:solidFill>
              </a:rPr>
              <a:t>) انجام مداخله درسه قسمت ( پیشگیری اولیه ، ثانویه ، ثالثیه ) مشابه انجام اقدامات لازم به منظور تدبیر اندیشی برای معالجه بیمار </a:t>
            </a:r>
            <a:r>
              <a:rPr lang="fa-IR" sz="4200" dirty="0" smtClean="0">
                <a:solidFill>
                  <a:schemeClr val="bg1"/>
                </a:solidFill>
              </a:rPr>
              <a:t>).</a:t>
            </a:r>
          </a:p>
          <a:p>
            <a:pPr algn="just"/>
            <a:endParaRPr lang="fa-IR" sz="3800" dirty="0" smtClean="0">
              <a:solidFill>
                <a:schemeClr val="bg1"/>
              </a:solidFill>
            </a:endParaRPr>
          </a:p>
          <a:p>
            <a:pPr algn="just"/>
            <a:r>
              <a:rPr lang="fa-IR" sz="4500" dirty="0">
                <a:solidFill>
                  <a:schemeClr val="bg1"/>
                </a:solidFill>
              </a:rPr>
              <a:t>و) ارزشیابی طرح مداخله ای وبکارگیری نتایج آن برای جامعه (مشابه پیگیری نتایج بیمار) .</a:t>
            </a:r>
            <a:endParaRPr lang="en-US" sz="4500" dirty="0">
              <a:solidFill>
                <a:schemeClr val="bg1"/>
              </a:solidFill>
            </a:endParaRPr>
          </a:p>
          <a:p>
            <a:pPr algn="just"/>
            <a:endParaRPr lang="en-US" sz="3000" dirty="0">
              <a:solidFill>
                <a:schemeClr val="bg1"/>
              </a:solidFill>
            </a:endParaRPr>
          </a:p>
          <a:p>
            <a:r>
              <a:rPr lang="fa-IR" dirty="0" smtClean="0">
                <a:solidFill>
                  <a:schemeClr val="bg1"/>
                </a:solidFill>
              </a:rPr>
              <a:t>     </a:t>
            </a:r>
            <a:endParaRPr lang="en-US" dirty="0">
              <a:solidFill>
                <a:schemeClr val="bg1"/>
              </a:solidFill>
            </a:endParaRPr>
          </a:p>
          <a:p>
            <a:endParaRPr lang="fa-IR" dirty="0"/>
          </a:p>
        </p:txBody>
      </p:sp>
      <p:sp>
        <p:nvSpPr>
          <p:cNvPr id="3" name="Title 2"/>
          <p:cNvSpPr>
            <a:spLocks noGrp="1"/>
          </p:cNvSpPr>
          <p:nvPr>
            <p:ph type="title"/>
          </p:nvPr>
        </p:nvSpPr>
        <p:spPr>
          <a:xfrm>
            <a:off x="457200" y="152400"/>
            <a:ext cx="8229600" cy="45719"/>
          </a:xfrm>
        </p:spPr>
        <p:txBody>
          <a:bodyPr>
            <a:normAutofit fontScale="90000"/>
          </a:bodyPr>
          <a:lstStyle/>
          <a:p>
            <a:endParaRPr lang="fa-IR" dirty="0"/>
          </a:p>
        </p:txBody>
      </p:sp>
    </p:spTree>
    <p:extLst>
      <p:ext uri="{BB962C8B-B14F-4D97-AF65-F5344CB8AC3E}">
        <p14:creationId xmlns:p14="http://schemas.microsoft.com/office/powerpoint/2010/main" val="1359202078"/>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1556792"/>
            <a:ext cx="8305800" cy="5040560"/>
          </a:xfrm>
        </p:spPr>
        <p:txBody>
          <a:bodyPr/>
          <a:lstStyle/>
          <a:p>
            <a:r>
              <a:rPr lang="fa-IR" sz="3200" b="1" dirty="0" smtClean="0">
                <a:solidFill>
                  <a:schemeClr val="accent4">
                    <a:lumMod val="50000"/>
                  </a:schemeClr>
                </a:solidFill>
              </a:rPr>
              <a:t>این </a:t>
            </a:r>
            <a:r>
              <a:rPr lang="fa-IR" sz="3200" b="1" dirty="0">
                <a:solidFill>
                  <a:schemeClr val="accent4">
                    <a:lumMod val="50000"/>
                  </a:schemeClr>
                </a:solidFill>
              </a:rPr>
              <a:t>بخش دارای 6مرحله به </a:t>
            </a:r>
            <a:r>
              <a:rPr lang="fa-IR" sz="3200" b="1" dirty="0" smtClean="0">
                <a:solidFill>
                  <a:schemeClr val="accent4">
                    <a:lumMod val="50000"/>
                  </a:schemeClr>
                </a:solidFill>
              </a:rPr>
              <a:t>شرح ذیر </a:t>
            </a:r>
            <a:r>
              <a:rPr lang="fa-IR" sz="3200" b="1" dirty="0">
                <a:solidFill>
                  <a:schemeClr val="accent4">
                    <a:lumMod val="50000"/>
                  </a:schemeClr>
                </a:solidFill>
              </a:rPr>
              <a:t>می باشد: </a:t>
            </a:r>
            <a:endParaRPr lang="fa-IR" sz="3200" b="1" dirty="0" smtClean="0">
              <a:solidFill>
                <a:schemeClr val="accent4">
                  <a:lumMod val="50000"/>
                </a:schemeClr>
              </a:solidFill>
            </a:endParaRPr>
          </a:p>
          <a:p>
            <a:endParaRPr lang="en-US" sz="3200" dirty="0">
              <a:solidFill>
                <a:schemeClr val="accent4">
                  <a:lumMod val="50000"/>
                </a:schemeClr>
              </a:solidFill>
            </a:endParaRPr>
          </a:p>
          <a:p>
            <a:pPr algn="r"/>
            <a:r>
              <a:rPr lang="fa-IR" sz="3200" dirty="0" smtClean="0">
                <a:solidFill>
                  <a:schemeClr val="accent4">
                    <a:lumMod val="50000"/>
                  </a:schemeClr>
                </a:solidFill>
              </a:rPr>
              <a:t>1-ارزیابی </a:t>
            </a:r>
            <a:r>
              <a:rPr lang="fa-IR" sz="3200" dirty="0">
                <a:solidFill>
                  <a:schemeClr val="accent4">
                    <a:lumMod val="50000"/>
                  </a:schemeClr>
                </a:solidFill>
              </a:rPr>
              <a:t>جامعه </a:t>
            </a:r>
            <a:endParaRPr lang="en-US" sz="3200" dirty="0">
              <a:solidFill>
                <a:schemeClr val="accent4">
                  <a:lumMod val="50000"/>
                </a:schemeClr>
              </a:solidFill>
            </a:endParaRPr>
          </a:p>
          <a:p>
            <a:pPr algn="r"/>
            <a:r>
              <a:rPr lang="fa-IR" sz="3200" dirty="0" smtClean="0">
                <a:solidFill>
                  <a:schemeClr val="accent4">
                    <a:lumMod val="50000"/>
                  </a:schemeClr>
                </a:solidFill>
              </a:rPr>
              <a:t>2-آنالیز </a:t>
            </a:r>
            <a:r>
              <a:rPr lang="fa-IR" sz="3200" dirty="0">
                <a:solidFill>
                  <a:schemeClr val="accent4">
                    <a:lumMod val="50000"/>
                  </a:schemeClr>
                </a:solidFill>
              </a:rPr>
              <a:t>اطلاعات وداده ها   </a:t>
            </a:r>
            <a:endParaRPr lang="en-US" sz="3200" dirty="0">
              <a:solidFill>
                <a:schemeClr val="accent4">
                  <a:lumMod val="50000"/>
                </a:schemeClr>
              </a:solidFill>
            </a:endParaRPr>
          </a:p>
          <a:p>
            <a:pPr algn="r"/>
            <a:r>
              <a:rPr lang="fa-IR" sz="3200" dirty="0" smtClean="0">
                <a:solidFill>
                  <a:schemeClr val="accent4">
                    <a:lumMod val="50000"/>
                  </a:schemeClr>
                </a:solidFill>
              </a:rPr>
              <a:t>3- </a:t>
            </a:r>
            <a:r>
              <a:rPr lang="fa-IR" sz="3200" dirty="0">
                <a:solidFill>
                  <a:schemeClr val="accent4">
                    <a:lumMod val="50000"/>
                  </a:schemeClr>
                </a:solidFill>
              </a:rPr>
              <a:t>تشخیص مسایل مربوط به سلامتی جامعه </a:t>
            </a:r>
            <a:endParaRPr lang="en-US" sz="3200" dirty="0">
              <a:solidFill>
                <a:schemeClr val="accent4">
                  <a:lumMod val="50000"/>
                </a:schemeClr>
              </a:solidFill>
            </a:endParaRPr>
          </a:p>
          <a:p>
            <a:pPr algn="r"/>
            <a:r>
              <a:rPr lang="fa-IR" sz="3200" dirty="0" smtClean="0">
                <a:solidFill>
                  <a:schemeClr val="accent4">
                    <a:lumMod val="50000"/>
                  </a:schemeClr>
                </a:solidFill>
              </a:rPr>
              <a:t>4-تدوین </a:t>
            </a:r>
            <a:r>
              <a:rPr lang="fa-IR" sz="3200" dirty="0">
                <a:solidFill>
                  <a:schemeClr val="accent4">
                    <a:lumMod val="50000"/>
                  </a:schemeClr>
                </a:solidFill>
              </a:rPr>
              <a:t>طرح مداخله ای </a:t>
            </a:r>
            <a:endParaRPr lang="fa-IR" sz="3200" dirty="0" smtClean="0">
              <a:solidFill>
                <a:schemeClr val="accent4">
                  <a:lumMod val="50000"/>
                </a:schemeClr>
              </a:solidFill>
            </a:endParaRPr>
          </a:p>
          <a:p>
            <a:pPr algn="r"/>
            <a:r>
              <a:rPr lang="fa-IR" sz="3200" dirty="0" smtClean="0">
                <a:solidFill>
                  <a:schemeClr val="accent4">
                    <a:lumMod val="50000"/>
                  </a:schemeClr>
                </a:solidFill>
              </a:rPr>
              <a:t>5- </a:t>
            </a:r>
            <a:r>
              <a:rPr lang="fa-IR" sz="3200" dirty="0">
                <a:solidFill>
                  <a:schemeClr val="accent4">
                    <a:lumMod val="50000"/>
                  </a:schemeClr>
                </a:solidFill>
              </a:rPr>
              <a:t>اجرای طرح مداخله ای </a:t>
            </a:r>
            <a:endParaRPr lang="en-US" sz="3200" dirty="0">
              <a:solidFill>
                <a:schemeClr val="accent4">
                  <a:lumMod val="50000"/>
                </a:schemeClr>
              </a:solidFill>
            </a:endParaRPr>
          </a:p>
          <a:p>
            <a:pPr algn="r"/>
            <a:r>
              <a:rPr lang="fa-IR" sz="3200" dirty="0" smtClean="0">
                <a:solidFill>
                  <a:schemeClr val="accent4">
                    <a:lumMod val="50000"/>
                  </a:schemeClr>
                </a:solidFill>
              </a:rPr>
              <a:t>6- </a:t>
            </a:r>
            <a:r>
              <a:rPr lang="fa-IR" sz="3200" dirty="0">
                <a:solidFill>
                  <a:schemeClr val="accent4">
                    <a:lumMod val="50000"/>
                  </a:schemeClr>
                </a:solidFill>
              </a:rPr>
              <a:t>ارزشیابی </a:t>
            </a:r>
            <a:endParaRPr lang="en-US" sz="3200" dirty="0">
              <a:solidFill>
                <a:schemeClr val="accent4">
                  <a:lumMod val="50000"/>
                </a:schemeClr>
              </a:solidFill>
            </a:endParaRPr>
          </a:p>
          <a:p>
            <a:endParaRPr lang="fa-IR" dirty="0"/>
          </a:p>
        </p:txBody>
      </p:sp>
      <p:sp>
        <p:nvSpPr>
          <p:cNvPr id="3" name="Title 2"/>
          <p:cNvSpPr>
            <a:spLocks noGrp="1"/>
          </p:cNvSpPr>
          <p:nvPr>
            <p:ph type="ctrTitle"/>
          </p:nvPr>
        </p:nvSpPr>
        <p:spPr>
          <a:xfrm>
            <a:off x="467544" y="404664"/>
            <a:ext cx="8305800" cy="1296144"/>
          </a:xfrm>
        </p:spPr>
        <p:txBody>
          <a:bodyPr/>
          <a:lstStyle/>
          <a:p>
            <a:r>
              <a:rPr lang="fa-IR" sz="4400" u="sng" dirty="0" smtClean="0"/>
              <a:t>چگونگی </a:t>
            </a:r>
            <a:r>
              <a:rPr lang="fa-IR" sz="4400" u="sng" dirty="0"/>
              <a:t>مدیریت حل یک مشکل بهداشتی </a:t>
            </a:r>
            <a:r>
              <a:rPr lang="en-US" dirty="0"/>
              <a:t/>
            </a:r>
            <a:br>
              <a:rPr lang="en-US" dirty="0"/>
            </a:br>
            <a:endParaRPr lang="fa-IR" dirty="0"/>
          </a:p>
        </p:txBody>
      </p:sp>
    </p:spTree>
    <p:extLst>
      <p:ext uri="{BB962C8B-B14F-4D97-AF65-F5344CB8AC3E}">
        <p14:creationId xmlns:p14="http://schemas.microsoft.com/office/powerpoint/2010/main" val="627408867"/>
      </p:ext>
    </p:extLst>
  </p:cSld>
  <p:clrMapOvr>
    <a:masterClrMapping/>
  </p:clrMapOvr>
  <mc:AlternateContent xmlns:mc="http://schemas.openxmlformats.org/markup-compatibility/2006">
    <mc:Choice xmlns:p14="http://schemas.microsoft.com/office/powerpoint/2010/main" Requires="p14">
      <p:transition spd="slow" p14:dur="1100">
        <p14:switch dir="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tx2">
            <a:lumMod val="50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1628800"/>
            <a:ext cx="8305800" cy="5544616"/>
          </a:xfrm>
        </p:spPr>
        <p:txBody>
          <a:bodyPr/>
          <a:lstStyle/>
          <a:p>
            <a:pPr algn="just"/>
            <a:r>
              <a:rPr lang="fa-IR" sz="3200" b="1" dirty="0" smtClean="0">
                <a:solidFill>
                  <a:schemeClr val="accent4">
                    <a:lumMod val="50000"/>
                  </a:schemeClr>
                </a:solidFill>
              </a:rPr>
              <a:t>ا</a:t>
            </a:r>
            <a:r>
              <a:rPr lang="fa-IR" sz="1600" b="1" dirty="0" smtClean="0"/>
              <a:t>ا</a:t>
            </a:r>
            <a:r>
              <a:rPr lang="fa-IR" sz="3200" b="1" dirty="0" smtClean="0">
                <a:solidFill>
                  <a:schemeClr val="accent4">
                    <a:lumMod val="50000"/>
                  </a:schemeClr>
                </a:solidFill>
              </a:rPr>
              <a:t>رزیابی </a:t>
            </a:r>
            <a:r>
              <a:rPr lang="fa-IR" sz="3200" b="1" dirty="0">
                <a:solidFill>
                  <a:schemeClr val="accent4">
                    <a:lumMod val="50000"/>
                  </a:schemeClr>
                </a:solidFill>
              </a:rPr>
              <a:t>شامل مجموعه فعالیت هایی است که نسبت به شناخت یک جامعه انجام می </a:t>
            </a:r>
            <a:r>
              <a:rPr lang="fa-IR" sz="3200" b="1" dirty="0" smtClean="0">
                <a:solidFill>
                  <a:schemeClr val="accent4">
                    <a:lumMod val="50000"/>
                  </a:schemeClr>
                </a:solidFill>
              </a:rPr>
              <a:t>شود. برای </a:t>
            </a:r>
            <a:r>
              <a:rPr lang="fa-IR" sz="3200" b="1" dirty="0">
                <a:solidFill>
                  <a:schemeClr val="accent4">
                    <a:lumMod val="50000"/>
                  </a:schemeClr>
                </a:solidFill>
              </a:rPr>
              <a:t>جهت دادن به این ارزیابی می </a:t>
            </a:r>
            <a:r>
              <a:rPr lang="fa-IR" sz="3200" b="1" dirty="0" smtClean="0">
                <a:solidFill>
                  <a:schemeClr val="accent4">
                    <a:lumMod val="50000"/>
                  </a:schemeClr>
                </a:solidFill>
              </a:rPr>
              <a:t>توان ازموارد </a:t>
            </a:r>
            <a:r>
              <a:rPr lang="fa-IR" sz="3200" b="1" dirty="0">
                <a:solidFill>
                  <a:schemeClr val="accent4">
                    <a:lumMod val="50000"/>
                  </a:schemeClr>
                </a:solidFill>
              </a:rPr>
              <a:t>زیر که </a:t>
            </a:r>
            <a:r>
              <a:rPr lang="fa-IR" sz="3200" b="1" dirty="0" smtClean="0">
                <a:solidFill>
                  <a:schemeClr val="accent4">
                    <a:lumMod val="50000"/>
                  </a:schemeClr>
                </a:solidFill>
              </a:rPr>
              <a:t>مجموعه ای </a:t>
            </a:r>
            <a:r>
              <a:rPr lang="fa-IR" sz="3200" b="1" dirty="0">
                <a:solidFill>
                  <a:schemeClr val="accent4">
                    <a:lumMod val="50000"/>
                  </a:schemeClr>
                </a:solidFill>
              </a:rPr>
              <a:t>ازفعالیت های یک جامعه رانشان میدهد استفاده کرد .این مجموعه </a:t>
            </a:r>
            <a:r>
              <a:rPr lang="fa-IR" sz="3200" b="1" dirty="0" smtClean="0">
                <a:solidFill>
                  <a:schemeClr val="accent4">
                    <a:lumMod val="50000"/>
                  </a:schemeClr>
                </a:solidFill>
              </a:rPr>
              <a:t>شامل:</a:t>
            </a:r>
          </a:p>
          <a:p>
            <a:pPr algn="just"/>
            <a:r>
              <a:rPr lang="fa-IR" sz="2400" b="1" dirty="0" smtClean="0">
                <a:solidFill>
                  <a:schemeClr val="accent4">
                    <a:lumMod val="50000"/>
                  </a:schemeClr>
                </a:solidFill>
              </a:rPr>
              <a:t>الف </a:t>
            </a:r>
            <a:r>
              <a:rPr lang="fa-IR" sz="2400" b="1" dirty="0">
                <a:solidFill>
                  <a:schemeClr val="accent4">
                    <a:lumMod val="50000"/>
                  </a:schemeClr>
                </a:solidFill>
              </a:rPr>
              <a:t>: </a:t>
            </a:r>
            <a:r>
              <a:rPr lang="fa-IR" sz="3200" b="1" dirty="0" smtClean="0">
                <a:solidFill>
                  <a:schemeClr val="accent4">
                    <a:lumMod val="50000"/>
                  </a:schemeClr>
                </a:solidFill>
              </a:rPr>
              <a:t>محور جامعه  </a:t>
            </a:r>
            <a:r>
              <a:rPr lang="en-US" sz="2400" b="1" dirty="0" smtClean="0">
                <a:solidFill>
                  <a:schemeClr val="accent4">
                    <a:lumMod val="50000"/>
                  </a:schemeClr>
                </a:solidFill>
              </a:rPr>
              <a:t>Core</a:t>
            </a:r>
            <a:r>
              <a:rPr lang="fa-IR" sz="2400" b="1" dirty="0" smtClean="0">
                <a:solidFill>
                  <a:schemeClr val="accent4">
                    <a:lumMod val="50000"/>
                  </a:schemeClr>
                </a:solidFill>
              </a:rPr>
              <a:t>  </a:t>
            </a:r>
            <a:r>
              <a:rPr lang="en-US" sz="2400" b="1" dirty="0">
                <a:solidFill>
                  <a:schemeClr val="accent4">
                    <a:lumMod val="50000"/>
                  </a:schemeClr>
                </a:solidFill>
              </a:rPr>
              <a:t>Community </a:t>
            </a:r>
            <a:r>
              <a:rPr lang="fa-IR" sz="2400" b="1" dirty="0" smtClean="0">
                <a:solidFill>
                  <a:schemeClr val="accent4">
                    <a:lumMod val="50000"/>
                  </a:schemeClr>
                </a:solidFill>
              </a:rPr>
              <a:t> </a:t>
            </a:r>
          </a:p>
          <a:p>
            <a:pPr algn="just"/>
            <a:r>
              <a:rPr lang="fa-IR" sz="2400" b="1" dirty="0" smtClean="0">
                <a:solidFill>
                  <a:schemeClr val="accent4">
                    <a:lumMod val="50000"/>
                  </a:schemeClr>
                </a:solidFill>
              </a:rPr>
              <a:t> </a:t>
            </a:r>
            <a:r>
              <a:rPr lang="fa-IR" sz="3200" b="1" dirty="0">
                <a:solidFill>
                  <a:schemeClr val="accent4">
                    <a:lumMod val="50000"/>
                  </a:schemeClr>
                </a:solidFill>
              </a:rPr>
              <a:t>ب: </a:t>
            </a:r>
            <a:r>
              <a:rPr lang="fa-IR" sz="3200" b="1" dirty="0" smtClean="0">
                <a:solidFill>
                  <a:schemeClr val="accent4">
                    <a:lumMod val="50000"/>
                  </a:schemeClr>
                </a:solidFill>
              </a:rPr>
              <a:t>زیرمجموعه </a:t>
            </a:r>
            <a:r>
              <a:rPr lang="en-US" sz="3200" b="1" dirty="0" smtClean="0">
                <a:solidFill>
                  <a:schemeClr val="accent4">
                    <a:lumMod val="50000"/>
                  </a:schemeClr>
                </a:solidFill>
              </a:rPr>
              <a:t>subsystem</a:t>
            </a:r>
            <a:endParaRPr lang="fa-IR" sz="3200" b="1" dirty="0">
              <a:solidFill>
                <a:schemeClr val="accent4">
                  <a:lumMod val="50000"/>
                </a:schemeClr>
              </a:solidFill>
            </a:endParaRPr>
          </a:p>
        </p:txBody>
      </p:sp>
      <p:sp>
        <p:nvSpPr>
          <p:cNvPr id="2" name="Title 1"/>
          <p:cNvSpPr>
            <a:spLocks noGrp="1"/>
          </p:cNvSpPr>
          <p:nvPr>
            <p:ph type="ctrTitle"/>
          </p:nvPr>
        </p:nvSpPr>
        <p:spPr>
          <a:xfrm>
            <a:off x="1331640" y="116632"/>
            <a:ext cx="6336704" cy="1768878"/>
          </a:xfrm>
        </p:spPr>
        <p:txBody>
          <a:bodyPr/>
          <a:lstStyle/>
          <a:p>
            <a:r>
              <a:rPr lang="fa-IR" sz="4400" u="sng" dirty="0" smtClean="0">
                <a:solidFill>
                  <a:schemeClr val="accent4">
                    <a:lumMod val="50000"/>
                  </a:schemeClr>
                </a:solidFill>
                <a:effectLst/>
              </a:rPr>
              <a:t/>
            </a:r>
            <a:br>
              <a:rPr lang="fa-IR" sz="4400" u="sng" dirty="0" smtClean="0">
                <a:solidFill>
                  <a:schemeClr val="accent4">
                    <a:lumMod val="50000"/>
                  </a:schemeClr>
                </a:solidFill>
                <a:effectLst/>
              </a:rPr>
            </a:br>
            <a:r>
              <a:rPr lang="fa-IR" sz="3200" u="sng" dirty="0">
                <a:solidFill>
                  <a:srgbClr val="C00000"/>
                </a:solidFill>
                <a:effectLst/>
              </a:rPr>
              <a:t>ارزیابی جامعه </a:t>
            </a:r>
            <a:r>
              <a:rPr lang="fa-IR" sz="3200" u="sng" dirty="0" smtClean="0">
                <a:solidFill>
                  <a:srgbClr val="C00000"/>
                </a:solidFill>
                <a:effectLst/>
              </a:rPr>
              <a:t>:</a:t>
            </a:r>
            <a:r>
              <a:rPr lang="fa-IR" sz="3200" u="sng" smtClean="0">
                <a:solidFill>
                  <a:schemeClr val="accent4">
                    <a:lumMod val="50000"/>
                  </a:schemeClr>
                </a:solidFill>
                <a:effectLst/>
              </a:rPr>
              <a:t/>
            </a:r>
            <a:br>
              <a:rPr lang="fa-IR" sz="3200" u="sng" smtClean="0">
                <a:solidFill>
                  <a:schemeClr val="accent4">
                    <a:lumMod val="50000"/>
                  </a:schemeClr>
                </a:solidFill>
                <a:effectLst/>
              </a:rPr>
            </a:br>
            <a:r>
              <a:rPr lang="en-US" sz="3200" smtClean="0">
                <a:solidFill>
                  <a:schemeClr val="accent4">
                    <a:lumMod val="50000"/>
                  </a:schemeClr>
                </a:solidFill>
                <a:effectLst/>
              </a:rPr>
              <a:t>Community </a:t>
            </a:r>
            <a:r>
              <a:rPr lang="en-US" sz="3200" dirty="0">
                <a:solidFill>
                  <a:schemeClr val="accent4">
                    <a:lumMod val="50000"/>
                  </a:schemeClr>
                </a:solidFill>
                <a:effectLst/>
              </a:rPr>
              <a:t>assessment</a:t>
            </a:r>
            <a:r>
              <a:rPr lang="en-US" sz="4400" dirty="0">
                <a:effectLst/>
              </a:rPr>
              <a:t/>
            </a:r>
            <a:br>
              <a:rPr lang="en-US" sz="4400" dirty="0">
                <a:effectLst/>
              </a:rPr>
            </a:br>
            <a:endParaRPr lang="fa-IR" sz="4400" dirty="0"/>
          </a:p>
        </p:txBody>
      </p:sp>
    </p:spTree>
    <p:extLst>
      <p:ext uri="{BB962C8B-B14F-4D97-AF65-F5344CB8AC3E}">
        <p14:creationId xmlns:p14="http://schemas.microsoft.com/office/powerpoint/2010/main" val="1432883985"/>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844824"/>
            <a:ext cx="8229600" cy="4572000"/>
          </a:xfrm>
        </p:spPr>
        <p:txBody>
          <a:bodyPr/>
          <a:lstStyle/>
          <a:p>
            <a:r>
              <a:rPr lang="fa-IR" sz="3200" b="1" dirty="0" smtClean="0">
                <a:solidFill>
                  <a:schemeClr val="accent4">
                    <a:lumMod val="50000"/>
                  </a:schemeClr>
                </a:solidFill>
              </a:rPr>
              <a:t>- </a:t>
            </a:r>
            <a:r>
              <a:rPr lang="fa-IR" sz="3200" b="1" dirty="0">
                <a:solidFill>
                  <a:schemeClr val="accent4">
                    <a:lumMod val="50000"/>
                  </a:schemeClr>
                </a:solidFill>
              </a:rPr>
              <a:t>بررسی تاریخچه ، ارزش ها ، اعتقادات ، مذهب ورسوم جامعه .</a:t>
            </a:r>
            <a:endParaRPr lang="en-US" sz="3200" b="1" dirty="0">
              <a:solidFill>
                <a:schemeClr val="accent4">
                  <a:lumMod val="50000"/>
                </a:schemeClr>
              </a:solidFill>
            </a:endParaRPr>
          </a:p>
          <a:p>
            <a:r>
              <a:rPr lang="fa-IR" sz="3200" b="1" dirty="0">
                <a:solidFill>
                  <a:schemeClr val="accent4">
                    <a:lumMod val="50000"/>
                  </a:schemeClr>
                </a:solidFill>
              </a:rPr>
              <a:t>- مطالعه دموگرافی واطلاعات مربوط به سن ، جنس، نژاد و......</a:t>
            </a:r>
            <a:endParaRPr lang="en-US" sz="3200" b="1" dirty="0">
              <a:solidFill>
                <a:schemeClr val="accent4">
                  <a:lumMod val="50000"/>
                </a:schemeClr>
              </a:solidFill>
            </a:endParaRPr>
          </a:p>
          <a:p>
            <a:r>
              <a:rPr lang="fa-IR" sz="3200" b="1" dirty="0">
                <a:solidFill>
                  <a:schemeClr val="accent4">
                    <a:lumMod val="50000"/>
                  </a:schemeClr>
                </a:solidFill>
              </a:rPr>
              <a:t>- مطالعه انواع شکل خانواده ها ( گروهی ، مجرد و....)</a:t>
            </a:r>
            <a:endParaRPr lang="en-US" sz="3200" b="1" dirty="0">
              <a:solidFill>
                <a:schemeClr val="accent4">
                  <a:lumMod val="50000"/>
                </a:schemeClr>
              </a:solidFill>
            </a:endParaRPr>
          </a:p>
          <a:p>
            <a:r>
              <a:rPr lang="fa-IR" sz="3200" b="1" dirty="0">
                <a:solidFill>
                  <a:schemeClr val="accent4">
                    <a:lumMod val="50000"/>
                  </a:schemeClr>
                </a:solidFill>
              </a:rPr>
              <a:t>- مطالعه آمارمربوط به مرگ ومیر ،موالید وبیماری های شایع منطقه</a:t>
            </a:r>
            <a:r>
              <a:rPr lang="fa-IR" sz="2800" dirty="0">
                <a:solidFill>
                  <a:schemeClr val="accent4">
                    <a:lumMod val="50000"/>
                  </a:schemeClr>
                </a:solidFill>
              </a:rPr>
              <a:t> .</a:t>
            </a:r>
            <a:endParaRPr lang="en-US" sz="2800" dirty="0">
              <a:solidFill>
                <a:schemeClr val="accent4">
                  <a:lumMod val="50000"/>
                </a:schemeClr>
              </a:solidFill>
            </a:endParaRPr>
          </a:p>
          <a:p>
            <a:endParaRPr lang="fa-IR" dirty="0"/>
          </a:p>
        </p:txBody>
      </p:sp>
      <p:sp>
        <p:nvSpPr>
          <p:cNvPr id="3" name="Title 2"/>
          <p:cNvSpPr>
            <a:spLocks noGrp="1"/>
          </p:cNvSpPr>
          <p:nvPr>
            <p:ph type="title"/>
          </p:nvPr>
        </p:nvSpPr>
        <p:spPr>
          <a:xfrm>
            <a:off x="467544" y="548680"/>
            <a:ext cx="8229600" cy="1219200"/>
          </a:xfrm>
        </p:spPr>
        <p:txBody>
          <a:bodyPr>
            <a:normAutofit fontScale="90000"/>
          </a:bodyPr>
          <a:lstStyle/>
          <a:p>
            <a:r>
              <a:rPr lang="fa-IR" dirty="0"/>
              <a:t>الف : محور جامعه  </a:t>
            </a:r>
            <a:r>
              <a:rPr lang="en-US" dirty="0"/>
              <a:t>Core</a:t>
            </a:r>
            <a:r>
              <a:rPr lang="fa-IR" dirty="0"/>
              <a:t>  </a:t>
            </a:r>
            <a:r>
              <a:rPr lang="en-US" dirty="0"/>
              <a:t>Community</a:t>
            </a:r>
            <a:r>
              <a:rPr lang="fa-IR" dirty="0"/>
              <a:t> شامل : </a:t>
            </a:r>
            <a:r>
              <a:rPr lang="en-US" dirty="0"/>
              <a:t/>
            </a:r>
            <a:br>
              <a:rPr lang="en-US" dirty="0"/>
            </a:br>
            <a:endParaRPr lang="fa-IR" dirty="0"/>
          </a:p>
        </p:txBody>
      </p:sp>
    </p:spTree>
    <p:extLst>
      <p:ext uri="{BB962C8B-B14F-4D97-AF65-F5344CB8AC3E}">
        <p14:creationId xmlns:p14="http://schemas.microsoft.com/office/powerpoint/2010/main" val="1464228167"/>
      </p:ext>
    </p:extLst>
  </p:cSld>
  <p:clrMapOvr>
    <a:masterClrMapping/>
  </p:clrMapOvr>
  <mc:AlternateContent xmlns:mc="http://schemas.openxmlformats.org/markup-compatibility/2006">
    <mc:Choice xmlns:p14="http://schemas.microsoft.com/office/powerpoint/2010/main" Requires="p14">
      <p:transition spd="slow" p14:dur="3900">
        <p14:glitter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217368"/>
          </a:xfrm>
        </p:spPr>
        <p:txBody>
          <a:bodyPr>
            <a:noAutofit/>
          </a:bodyPr>
          <a:lstStyle/>
          <a:p>
            <a:r>
              <a:rPr lang="fa-IR" sz="3200" b="1" dirty="0" smtClean="0">
                <a:solidFill>
                  <a:schemeClr val="accent4">
                    <a:lumMod val="50000"/>
                  </a:schemeClr>
                </a:solidFill>
              </a:rPr>
              <a:t>1-  </a:t>
            </a:r>
            <a:r>
              <a:rPr lang="fa-IR" sz="3200" b="1" dirty="0">
                <a:solidFill>
                  <a:schemeClr val="accent4">
                    <a:lumMod val="50000"/>
                  </a:schemeClr>
                </a:solidFill>
              </a:rPr>
              <a:t>محیط فیزیکی : </a:t>
            </a:r>
            <a:r>
              <a:rPr lang="en-US" sz="3200" b="1" dirty="0">
                <a:solidFill>
                  <a:schemeClr val="accent4">
                    <a:lumMod val="50000"/>
                  </a:schemeClr>
                </a:solidFill>
              </a:rPr>
              <a:t>Physical </a:t>
            </a:r>
            <a:r>
              <a:rPr lang="en-US" sz="3200" b="1" dirty="0" err="1">
                <a:solidFill>
                  <a:schemeClr val="accent4">
                    <a:lumMod val="50000"/>
                  </a:schemeClr>
                </a:solidFill>
              </a:rPr>
              <a:t>Environmant</a:t>
            </a:r>
            <a:endParaRPr lang="en-US" sz="3200" b="1" dirty="0">
              <a:solidFill>
                <a:schemeClr val="accent4">
                  <a:lumMod val="50000"/>
                </a:schemeClr>
              </a:solidFill>
            </a:endParaRPr>
          </a:p>
          <a:p>
            <a:r>
              <a:rPr lang="fa-IR" sz="3200" b="1" dirty="0">
                <a:solidFill>
                  <a:schemeClr val="accent4">
                    <a:lumMod val="50000"/>
                  </a:schemeClr>
                </a:solidFill>
              </a:rPr>
              <a:t>مشاهده وضعیت جغرافیایی منطقه ، امکانات عمومی ، مدارس، مراکز بهداشتی درمانی ،فضای سبز وخیابانها .</a:t>
            </a:r>
            <a:endParaRPr lang="en-US" sz="3200" b="1" dirty="0">
              <a:solidFill>
                <a:schemeClr val="accent4">
                  <a:lumMod val="50000"/>
                </a:schemeClr>
              </a:solidFill>
            </a:endParaRPr>
          </a:p>
          <a:p>
            <a:r>
              <a:rPr lang="fa-IR" sz="3200" b="1" dirty="0">
                <a:solidFill>
                  <a:schemeClr val="accent4">
                    <a:lumMod val="50000"/>
                  </a:schemeClr>
                </a:solidFill>
              </a:rPr>
              <a:t>2- بهداشت وخدمات اجتماعی </a:t>
            </a:r>
            <a:r>
              <a:rPr lang="en-US" sz="3200" b="1" dirty="0">
                <a:solidFill>
                  <a:schemeClr val="accent4">
                    <a:lumMod val="50000"/>
                  </a:schemeClr>
                </a:solidFill>
              </a:rPr>
              <a:t>Health and Social Service</a:t>
            </a:r>
          </a:p>
          <a:p>
            <a:r>
              <a:rPr lang="fa-IR" sz="3200" b="1" dirty="0">
                <a:solidFill>
                  <a:schemeClr val="accent4">
                    <a:lumMod val="50000"/>
                  </a:schemeClr>
                </a:solidFill>
              </a:rPr>
              <a:t>بررسی سیستم های ارائه خدمات بهداشتی واجتماعی .</a:t>
            </a:r>
            <a:endParaRPr lang="en-US" sz="3200" b="1" dirty="0">
              <a:solidFill>
                <a:schemeClr val="accent4">
                  <a:lumMod val="50000"/>
                </a:schemeClr>
              </a:solidFill>
            </a:endParaRPr>
          </a:p>
          <a:p>
            <a:r>
              <a:rPr lang="fa-IR" sz="3200" b="1" dirty="0">
                <a:solidFill>
                  <a:schemeClr val="accent4">
                    <a:lumMod val="50000"/>
                  </a:schemeClr>
                </a:solidFill>
              </a:rPr>
              <a:t>3 - اقتصاد  </a:t>
            </a:r>
            <a:r>
              <a:rPr lang="en-US" sz="3200" b="1" dirty="0">
                <a:solidFill>
                  <a:schemeClr val="accent4">
                    <a:lumMod val="50000"/>
                  </a:schemeClr>
                </a:solidFill>
              </a:rPr>
              <a:t>Economics </a:t>
            </a:r>
          </a:p>
          <a:p>
            <a:r>
              <a:rPr lang="fa-IR" sz="3200" b="1" dirty="0">
                <a:solidFill>
                  <a:schemeClr val="accent4">
                    <a:lumMod val="50000"/>
                  </a:schemeClr>
                </a:solidFill>
              </a:rPr>
              <a:t> بررسی نوع مشاغل،خصوصیات مالی خانواده ها ، نیروی کار، طبقه بندی کارگران ووضعیت بازنشستگان </a:t>
            </a:r>
          </a:p>
        </p:txBody>
      </p:sp>
      <p:sp>
        <p:nvSpPr>
          <p:cNvPr id="3" name="Title 2"/>
          <p:cNvSpPr>
            <a:spLocks noGrp="1"/>
          </p:cNvSpPr>
          <p:nvPr>
            <p:ph type="title"/>
          </p:nvPr>
        </p:nvSpPr>
        <p:spPr>
          <a:xfrm>
            <a:off x="467544" y="476672"/>
            <a:ext cx="8229600" cy="1219200"/>
          </a:xfrm>
        </p:spPr>
        <p:txBody>
          <a:bodyPr>
            <a:normAutofit fontScale="90000"/>
          </a:bodyPr>
          <a:lstStyle/>
          <a:p>
            <a:pPr algn="ctr"/>
            <a:r>
              <a:rPr lang="fa-IR" sz="4900" dirty="0"/>
              <a:t>ب: زیرمجموعه شامل : </a:t>
            </a:r>
            <a:r>
              <a:rPr lang="en-US" dirty="0"/>
              <a:t/>
            </a:r>
            <a:br>
              <a:rPr lang="en-US" dirty="0"/>
            </a:br>
            <a:endParaRPr lang="fa-IR" dirty="0"/>
          </a:p>
        </p:txBody>
      </p:sp>
    </p:spTree>
    <p:extLst>
      <p:ext uri="{BB962C8B-B14F-4D97-AF65-F5344CB8AC3E}">
        <p14:creationId xmlns:p14="http://schemas.microsoft.com/office/powerpoint/2010/main" val="2777772790"/>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80728"/>
            <a:ext cx="8229600" cy="5760640"/>
          </a:xfrm>
        </p:spPr>
        <p:txBody>
          <a:bodyPr>
            <a:normAutofit fontScale="62500" lnSpcReduction="20000"/>
          </a:bodyPr>
          <a:lstStyle/>
          <a:p>
            <a:r>
              <a:rPr lang="fa-IR" sz="5100" b="1" dirty="0">
                <a:solidFill>
                  <a:schemeClr val="accent4">
                    <a:lumMod val="50000"/>
                  </a:schemeClr>
                </a:solidFill>
              </a:rPr>
              <a:t>4- سیاست ودولت </a:t>
            </a:r>
            <a:r>
              <a:rPr lang="en-US" sz="5100" b="1" dirty="0">
                <a:solidFill>
                  <a:schemeClr val="accent4">
                    <a:lumMod val="50000"/>
                  </a:schemeClr>
                </a:solidFill>
              </a:rPr>
              <a:t>Politics and Government</a:t>
            </a:r>
            <a:r>
              <a:rPr lang="fa-IR" sz="5100" b="1" dirty="0">
                <a:solidFill>
                  <a:schemeClr val="accent4">
                    <a:lumMod val="50000"/>
                  </a:schemeClr>
                </a:solidFill>
              </a:rPr>
              <a:t>                          </a:t>
            </a:r>
            <a:endParaRPr lang="en-US" sz="5100" b="1" dirty="0">
              <a:solidFill>
                <a:schemeClr val="accent4">
                  <a:lumMod val="50000"/>
                </a:schemeClr>
              </a:solidFill>
            </a:endParaRPr>
          </a:p>
          <a:p>
            <a:r>
              <a:rPr lang="fa-IR" sz="5100" b="1" dirty="0">
                <a:solidFill>
                  <a:schemeClr val="accent4">
                    <a:lumMod val="50000"/>
                  </a:schemeClr>
                </a:solidFill>
              </a:rPr>
              <a:t>بررسی وضعیت ادارات ، نهادها وارگانهای دولتی </a:t>
            </a:r>
            <a:r>
              <a:rPr lang="fa-IR" sz="5100" b="1" dirty="0" smtClean="0">
                <a:solidFill>
                  <a:schemeClr val="accent4">
                    <a:lumMod val="50000"/>
                  </a:schemeClr>
                </a:solidFill>
              </a:rPr>
              <a:t>.</a:t>
            </a:r>
          </a:p>
          <a:p>
            <a:endParaRPr lang="en-US" sz="5100" b="1" dirty="0">
              <a:solidFill>
                <a:schemeClr val="accent4">
                  <a:lumMod val="50000"/>
                </a:schemeClr>
              </a:solidFill>
            </a:endParaRPr>
          </a:p>
          <a:p>
            <a:r>
              <a:rPr lang="fa-IR" sz="5100" b="1" dirty="0">
                <a:solidFill>
                  <a:schemeClr val="accent4">
                    <a:lumMod val="50000"/>
                  </a:schemeClr>
                </a:solidFill>
              </a:rPr>
              <a:t>5- امنیت حمل ونقل </a:t>
            </a:r>
            <a:r>
              <a:rPr lang="en-US" sz="5100" b="1" dirty="0" err="1">
                <a:solidFill>
                  <a:schemeClr val="accent4">
                    <a:lumMod val="50000"/>
                  </a:schemeClr>
                </a:solidFill>
              </a:rPr>
              <a:t>Safty</a:t>
            </a:r>
            <a:r>
              <a:rPr lang="en-US" sz="5100" b="1" dirty="0">
                <a:solidFill>
                  <a:schemeClr val="accent4">
                    <a:lumMod val="50000"/>
                  </a:schemeClr>
                </a:solidFill>
              </a:rPr>
              <a:t> and Transportation</a:t>
            </a:r>
          </a:p>
          <a:p>
            <a:r>
              <a:rPr lang="fa-IR" sz="5100" b="1" dirty="0">
                <a:solidFill>
                  <a:schemeClr val="accent4">
                    <a:lumMod val="50000"/>
                  </a:schemeClr>
                </a:solidFill>
              </a:rPr>
              <a:t>بررسی خدمات </a:t>
            </a:r>
            <a:r>
              <a:rPr lang="fa-IR" sz="5100" b="1" dirty="0" smtClean="0">
                <a:solidFill>
                  <a:schemeClr val="accent4">
                    <a:lumMod val="50000"/>
                  </a:schemeClr>
                </a:solidFill>
              </a:rPr>
              <a:t>بهسازی،پلیس</a:t>
            </a:r>
            <a:r>
              <a:rPr lang="fa-IR" sz="5100" b="1" dirty="0">
                <a:solidFill>
                  <a:schemeClr val="accent4">
                    <a:lumMod val="50000"/>
                  </a:schemeClr>
                </a:solidFill>
              </a:rPr>
              <a:t>، آتش نشانی وحمل ونقل عمومی جاده ها </a:t>
            </a:r>
            <a:r>
              <a:rPr lang="fa-IR" sz="5100" b="1" dirty="0" smtClean="0">
                <a:solidFill>
                  <a:schemeClr val="accent4">
                    <a:lumMod val="50000"/>
                  </a:schemeClr>
                </a:solidFill>
              </a:rPr>
              <a:t>.</a:t>
            </a:r>
          </a:p>
          <a:p>
            <a:endParaRPr lang="en-US" sz="5100" b="1" dirty="0">
              <a:solidFill>
                <a:schemeClr val="accent4">
                  <a:lumMod val="50000"/>
                </a:schemeClr>
              </a:solidFill>
            </a:endParaRPr>
          </a:p>
          <a:p>
            <a:r>
              <a:rPr lang="fa-IR" sz="5100" b="1" dirty="0">
                <a:solidFill>
                  <a:schemeClr val="accent4">
                    <a:lumMod val="50000"/>
                  </a:schemeClr>
                </a:solidFill>
              </a:rPr>
              <a:t>6- ارتباطات </a:t>
            </a:r>
            <a:r>
              <a:rPr lang="en-US" sz="5100" b="1" dirty="0">
                <a:solidFill>
                  <a:schemeClr val="accent4">
                    <a:lumMod val="50000"/>
                  </a:schemeClr>
                </a:solidFill>
              </a:rPr>
              <a:t>Communication</a:t>
            </a:r>
          </a:p>
          <a:p>
            <a:r>
              <a:rPr lang="fa-IR" sz="5100" b="1" dirty="0">
                <a:solidFill>
                  <a:schemeClr val="accent4">
                    <a:lumMod val="50000"/>
                  </a:schemeClr>
                </a:solidFill>
              </a:rPr>
              <a:t>بررسی وضعیت استفاده ازوسایل ارتباط جمعی مثل روزنامه ها ، مجله ها ، رادیوتلویزیون و</a:t>
            </a:r>
            <a:r>
              <a:rPr lang="fa-IR" sz="5100" b="1" dirty="0" smtClean="0">
                <a:solidFill>
                  <a:schemeClr val="accent4">
                    <a:lumMod val="50000"/>
                  </a:schemeClr>
                </a:solidFill>
              </a:rPr>
              <a:t>........</a:t>
            </a:r>
          </a:p>
          <a:p>
            <a:endParaRPr lang="en-US" sz="5100" dirty="0">
              <a:solidFill>
                <a:schemeClr val="accent4">
                  <a:lumMod val="50000"/>
                </a:schemeClr>
              </a:solidFill>
            </a:endParaRPr>
          </a:p>
          <a:p>
            <a:endParaRPr lang="en-US" sz="4500" b="1" dirty="0">
              <a:solidFill>
                <a:schemeClr val="accent4">
                  <a:lumMod val="50000"/>
                </a:schemeClr>
              </a:solidFill>
            </a:endParaRPr>
          </a:p>
          <a:p>
            <a:endParaRPr lang="fa-IR" dirty="0"/>
          </a:p>
        </p:txBody>
      </p:sp>
      <p:sp>
        <p:nvSpPr>
          <p:cNvPr id="3" name="Title 2"/>
          <p:cNvSpPr>
            <a:spLocks noGrp="1"/>
          </p:cNvSpPr>
          <p:nvPr>
            <p:ph type="title"/>
          </p:nvPr>
        </p:nvSpPr>
        <p:spPr>
          <a:xfrm>
            <a:off x="467544" y="-387424"/>
            <a:ext cx="8229600" cy="1219200"/>
          </a:xfrm>
        </p:spPr>
        <p:txBody>
          <a:bodyPr/>
          <a:lstStyle/>
          <a:p>
            <a:pPr algn="ctr"/>
            <a:r>
              <a:rPr lang="fa-IR" dirty="0"/>
              <a:t>ب: زیرمجموعه شامل :</a:t>
            </a:r>
          </a:p>
        </p:txBody>
      </p:sp>
    </p:spTree>
    <p:extLst>
      <p:ext uri="{BB962C8B-B14F-4D97-AF65-F5344CB8AC3E}">
        <p14:creationId xmlns:p14="http://schemas.microsoft.com/office/powerpoint/2010/main" val="1546347943"/>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Custom 3">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FBEF59"/>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548</TotalTime>
  <Words>2815</Words>
  <Application>Microsoft Office PowerPoint</Application>
  <PresentationFormat>On-screen Show (4:3)</PresentationFormat>
  <Paragraphs>216</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Paper</vt:lpstr>
      <vt:lpstr>چگونگی مدیریت حل یک مشکل بهداشتی </vt:lpstr>
      <vt:lpstr> * مدل جامعه به عنوان یک درخواست کننده * Community as client model* </vt:lpstr>
      <vt:lpstr>PowerPoint Presentation</vt:lpstr>
      <vt:lpstr>PowerPoint Presentation</vt:lpstr>
      <vt:lpstr>چگونگی مدیریت حل یک مشکل بهداشتی  </vt:lpstr>
      <vt:lpstr> ارزیابی جامعه : Community assessment </vt:lpstr>
      <vt:lpstr>الف : محور جامعه  Core  Community شامل :  </vt:lpstr>
      <vt:lpstr>ب: زیرمجموعه شامل :  </vt:lpstr>
      <vt:lpstr>ب: زیرمجموعه شامل :</vt:lpstr>
      <vt:lpstr>PowerPoint Presentation</vt:lpstr>
      <vt:lpstr>آنالیزداده ها (تجزیه وتحلیل نتایج جمع آوری شده ازارزیابی )</vt:lpstr>
      <vt:lpstr>PowerPoint Presentation</vt:lpstr>
      <vt:lpstr>PowerPoint Presentation</vt:lpstr>
      <vt:lpstr>PowerPoint Presentation</vt:lpstr>
      <vt:lpstr> </vt:lpstr>
      <vt:lpstr>جدول شماره 2: مثال آنالیز زیرمجموعه امنیت وحمل ونقل </vt:lpstr>
      <vt:lpstr>PowerPoint Presentation</vt:lpstr>
      <vt:lpstr>  تشخیص مسایل مربوط به سلامتی جامعه   Community  Health  Problem Diagnosis</vt:lpstr>
      <vt:lpstr>مثال : فلج اطفال دریک جامعه ومقایسه آن با فلج دریک فرد . جدول 3 ( مثالی ازجدول مربوط به قسمت تشخیص مسئله بهداشتی ) ومقایسه چگونگی تشخیص درفرد یا جامعه . </vt:lpstr>
      <vt:lpstr>PowerPoint Presentation</vt:lpstr>
      <vt:lpstr>تدوین واجراء طرح مداخله ای INTERVENTION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مراحل تدوین یک طرح مداخله ای رامی توان به صورت زیرخلاصه نمود.</vt:lpstr>
      <vt:lpstr>PowerPoint Presentation</vt:lpstr>
      <vt:lpstr>چگونگی ارزشیابی طرح های مداخله ای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ارزیابی جامعه :</dc:title>
  <dc:creator>sony</dc:creator>
  <cp:lastModifiedBy>sony</cp:lastModifiedBy>
  <cp:revision>43</cp:revision>
  <dcterms:created xsi:type="dcterms:W3CDTF">2019-11-21T16:14:18Z</dcterms:created>
  <dcterms:modified xsi:type="dcterms:W3CDTF">2022-06-24T19:51:10Z</dcterms:modified>
</cp:coreProperties>
</file>